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79" r:id="rId5"/>
    <p:sldId id="280" r:id="rId6"/>
    <p:sldId id="281" r:id="rId7"/>
    <p:sldId id="333" r:id="rId8"/>
    <p:sldId id="334" r:id="rId9"/>
    <p:sldId id="335" r:id="rId10"/>
    <p:sldId id="336" r:id="rId11"/>
    <p:sldId id="338" r:id="rId12"/>
    <p:sldId id="284" r:id="rId13"/>
    <p:sldId id="287" r:id="rId14"/>
    <p:sldId id="285" r:id="rId15"/>
    <p:sldId id="286" r:id="rId16"/>
    <p:sldId id="289" r:id="rId17"/>
    <p:sldId id="290" r:id="rId18"/>
    <p:sldId id="291" r:id="rId19"/>
    <p:sldId id="292" r:id="rId20"/>
    <p:sldId id="293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94" r:id="rId41"/>
    <p:sldId id="295" r:id="rId42"/>
    <p:sldId id="316" r:id="rId43"/>
    <p:sldId id="296" r:id="rId44"/>
    <p:sldId id="297" r:id="rId45"/>
    <p:sldId id="298" r:id="rId46"/>
    <p:sldId id="299" r:id="rId47"/>
    <p:sldId id="300" r:id="rId48"/>
    <p:sldId id="301" r:id="rId49"/>
    <p:sldId id="304" r:id="rId50"/>
    <p:sldId id="303" r:id="rId51"/>
    <p:sldId id="302" r:id="rId52"/>
    <p:sldId id="306" r:id="rId53"/>
    <p:sldId id="350" r:id="rId54"/>
    <p:sldId id="326" r:id="rId55"/>
    <p:sldId id="330" r:id="rId56"/>
    <p:sldId id="331" r:id="rId57"/>
    <p:sldId id="332" r:id="rId58"/>
    <p:sldId id="35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91" autoAdjust="0"/>
    <p:restoredTop sz="99596" autoAdjust="0"/>
  </p:normalViewPr>
  <p:slideViewPr>
    <p:cSldViewPr snapToGrid="0" snapToObjects="1">
      <p:cViewPr varScale="1">
        <p:scale>
          <a:sx n="94" d="100"/>
          <a:sy n="94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8149-6CC1-FF4D-AF09-D327AB0B7FD7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31C7D03-F886-0E42-A48D-874AE6D1060F}">
      <dgm:prSet phldrT="[Tekst]"/>
      <dgm:spPr/>
      <dgm:t>
        <a:bodyPr/>
        <a:lstStyle/>
        <a:p>
          <a:r>
            <a:rPr lang="pl-PL" dirty="0" smtClean="0"/>
            <a:t>Ramy kompetencji dla sektora/grup zawodowych</a:t>
          </a:r>
          <a:endParaRPr lang="pl-PL" dirty="0"/>
        </a:p>
      </dgm:t>
    </dgm:pt>
    <dgm:pt modelId="{949D4DEB-8B3D-054C-8A86-1DE15AD871B6}" type="parTrans" cxnId="{D53ACF83-2556-E840-8B36-829102A40F6C}">
      <dgm:prSet/>
      <dgm:spPr/>
      <dgm:t>
        <a:bodyPr/>
        <a:lstStyle/>
        <a:p>
          <a:endParaRPr lang="pl-PL"/>
        </a:p>
      </dgm:t>
    </dgm:pt>
    <dgm:pt modelId="{CC51E614-2A22-2444-8C6C-BA2787C53E23}" type="sibTrans" cxnId="{D53ACF83-2556-E840-8B36-829102A40F6C}">
      <dgm:prSet/>
      <dgm:spPr/>
      <dgm:t>
        <a:bodyPr/>
        <a:lstStyle/>
        <a:p>
          <a:endParaRPr lang="pl-PL"/>
        </a:p>
      </dgm:t>
    </dgm:pt>
    <dgm:pt modelId="{FC226903-B6D5-3442-BD90-9D9030B683C3}">
      <dgm:prSet phldrT="[Tekst]" custT="1"/>
      <dgm:spPr/>
      <dgm:t>
        <a:bodyPr/>
        <a:lstStyle/>
        <a:p>
          <a:r>
            <a:rPr lang="pl-PL" sz="1400" dirty="0" smtClean="0"/>
            <a:t>lekarze</a:t>
          </a:r>
          <a:endParaRPr lang="pl-PL" sz="1400" dirty="0"/>
        </a:p>
      </dgm:t>
    </dgm:pt>
    <dgm:pt modelId="{588F5A25-7B85-B84D-8ADD-5B29BCBA31B7}" type="parTrans" cxnId="{ADA8509D-AC3F-694D-B378-0A90B67AA487}">
      <dgm:prSet/>
      <dgm:spPr/>
      <dgm:t>
        <a:bodyPr/>
        <a:lstStyle/>
        <a:p>
          <a:endParaRPr lang="pl-PL"/>
        </a:p>
      </dgm:t>
    </dgm:pt>
    <dgm:pt modelId="{D56B07D2-246E-EE42-9B7B-71F9A050DABA}" type="sibTrans" cxnId="{ADA8509D-AC3F-694D-B378-0A90B67AA487}">
      <dgm:prSet/>
      <dgm:spPr/>
      <dgm:t>
        <a:bodyPr/>
        <a:lstStyle/>
        <a:p>
          <a:endParaRPr lang="pl-PL"/>
        </a:p>
      </dgm:t>
    </dgm:pt>
    <dgm:pt modelId="{81F04E01-66E9-1340-9D71-F4C5CC4CE837}">
      <dgm:prSet phldrT="[Tekst]" custT="1"/>
      <dgm:spPr/>
      <dgm:t>
        <a:bodyPr/>
        <a:lstStyle/>
        <a:p>
          <a:pPr algn="ctr"/>
          <a:r>
            <a:rPr lang="pl-PL" sz="1400" dirty="0" smtClean="0"/>
            <a:t>Pielęgniarki i położne</a:t>
          </a:r>
          <a:endParaRPr lang="pl-PL" sz="1400" dirty="0"/>
        </a:p>
      </dgm:t>
    </dgm:pt>
    <dgm:pt modelId="{2FFD658D-EF87-EB4C-9070-2B53346EB3E4}" type="parTrans" cxnId="{63E72599-4C7C-B542-BD52-B98C0BEFB146}">
      <dgm:prSet/>
      <dgm:spPr/>
      <dgm:t>
        <a:bodyPr/>
        <a:lstStyle/>
        <a:p>
          <a:endParaRPr lang="pl-PL"/>
        </a:p>
      </dgm:t>
    </dgm:pt>
    <dgm:pt modelId="{5BB1E378-4410-4641-88DA-9AB5A7E66EC7}" type="sibTrans" cxnId="{63E72599-4C7C-B542-BD52-B98C0BEFB146}">
      <dgm:prSet/>
      <dgm:spPr/>
      <dgm:t>
        <a:bodyPr/>
        <a:lstStyle/>
        <a:p>
          <a:endParaRPr lang="pl-PL"/>
        </a:p>
      </dgm:t>
    </dgm:pt>
    <dgm:pt modelId="{E8D53A4A-9702-0E43-9F42-96C23720727C}">
      <dgm:prSet phldrT="[Tekst]" custT="1"/>
      <dgm:spPr/>
      <dgm:t>
        <a:bodyPr/>
        <a:lstStyle/>
        <a:p>
          <a:pPr algn="l"/>
          <a:r>
            <a:rPr lang="pl-PL" sz="1400" dirty="0" smtClean="0"/>
            <a:t>Dentyści</a:t>
          </a:r>
          <a:endParaRPr lang="pl-PL" sz="1400" dirty="0"/>
        </a:p>
      </dgm:t>
    </dgm:pt>
    <dgm:pt modelId="{D9B7F2C2-E4E3-094A-B97C-4E9831C1A7FD}" type="parTrans" cxnId="{98CD5597-5EC2-2548-873B-A95E9208C894}">
      <dgm:prSet/>
      <dgm:spPr/>
      <dgm:t>
        <a:bodyPr/>
        <a:lstStyle/>
        <a:p>
          <a:endParaRPr lang="pl-PL"/>
        </a:p>
      </dgm:t>
    </dgm:pt>
    <dgm:pt modelId="{6E03CE67-6AAC-D04D-B1F6-78C1274098F0}" type="sibTrans" cxnId="{98CD5597-5EC2-2548-873B-A95E9208C894}">
      <dgm:prSet/>
      <dgm:spPr/>
      <dgm:t>
        <a:bodyPr/>
        <a:lstStyle/>
        <a:p>
          <a:endParaRPr lang="pl-PL"/>
        </a:p>
      </dgm:t>
    </dgm:pt>
    <dgm:pt modelId="{7C10941C-C379-6941-90D9-B9237BA83900}">
      <dgm:prSet phldrT="[Tekst]" custT="1"/>
      <dgm:spPr/>
      <dgm:t>
        <a:bodyPr/>
        <a:lstStyle/>
        <a:p>
          <a:pPr algn="l"/>
          <a:r>
            <a:rPr lang="pl-PL" sz="1400" dirty="0" smtClean="0"/>
            <a:t>Ratownicy medyczni</a:t>
          </a:r>
          <a:endParaRPr lang="pl-PL" sz="1400" dirty="0"/>
        </a:p>
      </dgm:t>
    </dgm:pt>
    <dgm:pt modelId="{720442E9-FE8C-484A-ADCA-825BA3F69A10}" type="parTrans" cxnId="{97737C6C-D39E-1043-91EE-69C1DA3405D6}">
      <dgm:prSet/>
      <dgm:spPr/>
      <dgm:t>
        <a:bodyPr/>
        <a:lstStyle/>
        <a:p>
          <a:endParaRPr lang="pl-PL"/>
        </a:p>
      </dgm:t>
    </dgm:pt>
    <dgm:pt modelId="{95C9A26E-10AD-F246-81CA-1FB94FB10080}" type="sibTrans" cxnId="{97737C6C-D39E-1043-91EE-69C1DA3405D6}">
      <dgm:prSet/>
      <dgm:spPr/>
      <dgm:t>
        <a:bodyPr/>
        <a:lstStyle/>
        <a:p>
          <a:endParaRPr lang="pl-PL"/>
        </a:p>
      </dgm:t>
    </dgm:pt>
    <dgm:pt modelId="{4C97D65F-1AFF-F04E-8CBA-87F6488202AE}">
      <dgm:prSet phldrT="[Tekst]" custT="1"/>
      <dgm:spPr/>
      <dgm:t>
        <a:bodyPr/>
        <a:lstStyle/>
        <a:p>
          <a:pPr algn="l"/>
          <a:r>
            <a:rPr lang="pl-PL" sz="1400" dirty="0" smtClean="0"/>
            <a:t>Farmaceuci</a:t>
          </a:r>
          <a:endParaRPr lang="pl-PL" sz="1400" dirty="0"/>
        </a:p>
      </dgm:t>
    </dgm:pt>
    <dgm:pt modelId="{D67A72D0-D649-794F-AC99-25DF1E046DFA}" type="parTrans" cxnId="{3996F093-60DE-C046-B7A7-52F8CEEB6F88}">
      <dgm:prSet/>
      <dgm:spPr/>
      <dgm:t>
        <a:bodyPr/>
        <a:lstStyle/>
        <a:p>
          <a:endParaRPr lang="pl-PL"/>
        </a:p>
      </dgm:t>
    </dgm:pt>
    <dgm:pt modelId="{BC821325-70C8-A146-B440-E824068EB22D}" type="sibTrans" cxnId="{3996F093-60DE-C046-B7A7-52F8CEEB6F88}">
      <dgm:prSet/>
      <dgm:spPr/>
      <dgm:t>
        <a:bodyPr/>
        <a:lstStyle/>
        <a:p>
          <a:endParaRPr lang="pl-PL"/>
        </a:p>
      </dgm:t>
    </dgm:pt>
    <dgm:pt modelId="{66613656-8437-7C4E-B4CF-B0ACF01E52E7}">
      <dgm:prSet phldrT="[Tekst]" custT="1"/>
      <dgm:spPr/>
      <dgm:t>
        <a:bodyPr/>
        <a:lstStyle/>
        <a:p>
          <a:pPr algn="l"/>
          <a:r>
            <a:rPr lang="pl-PL" sz="1400" dirty="0" smtClean="0"/>
            <a:t>Diagności laboratoryjni</a:t>
          </a:r>
          <a:endParaRPr lang="pl-PL" sz="1400" dirty="0"/>
        </a:p>
      </dgm:t>
    </dgm:pt>
    <dgm:pt modelId="{8829CAFE-A1F4-4C48-9B41-7716AF25F110}" type="parTrans" cxnId="{2AEFA9EE-395F-674C-AFCC-D60FDB74DF7D}">
      <dgm:prSet/>
      <dgm:spPr/>
      <dgm:t>
        <a:bodyPr/>
        <a:lstStyle/>
        <a:p>
          <a:endParaRPr lang="pl-PL"/>
        </a:p>
      </dgm:t>
    </dgm:pt>
    <dgm:pt modelId="{64732873-5676-F84F-9CC0-AD8701FDD2C5}" type="sibTrans" cxnId="{2AEFA9EE-395F-674C-AFCC-D60FDB74DF7D}">
      <dgm:prSet/>
      <dgm:spPr/>
      <dgm:t>
        <a:bodyPr/>
        <a:lstStyle/>
        <a:p>
          <a:endParaRPr lang="pl-PL"/>
        </a:p>
      </dgm:t>
    </dgm:pt>
    <dgm:pt modelId="{547DA170-28ED-6E4D-97BD-74AD5ECEB17F}">
      <dgm:prSet phldrT="[Tekst]" custT="1"/>
      <dgm:spPr/>
      <dgm:t>
        <a:bodyPr/>
        <a:lstStyle/>
        <a:p>
          <a:pPr algn="l"/>
          <a:r>
            <a:rPr lang="pl-PL" sz="1400" dirty="0" smtClean="0"/>
            <a:t>Felczerzy</a:t>
          </a:r>
          <a:endParaRPr lang="pl-PL" sz="1400" dirty="0"/>
        </a:p>
      </dgm:t>
    </dgm:pt>
    <dgm:pt modelId="{9B94F468-2C90-B04F-BAB2-311EB94987EB}" type="parTrans" cxnId="{3A768D0E-3EFE-AC45-8801-45AF3A4568A0}">
      <dgm:prSet/>
      <dgm:spPr/>
      <dgm:t>
        <a:bodyPr/>
        <a:lstStyle/>
        <a:p>
          <a:endParaRPr lang="pl-PL"/>
        </a:p>
      </dgm:t>
    </dgm:pt>
    <dgm:pt modelId="{6FB682FE-1554-874E-8B8E-C2F6285733A4}" type="sibTrans" cxnId="{3A768D0E-3EFE-AC45-8801-45AF3A4568A0}">
      <dgm:prSet/>
      <dgm:spPr/>
      <dgm:t>
        <a:bodyPr/>
        <a:lstStyle/>
        <a:p>
          <a:endParaRPr lang="pl-PL"/>
        </a:p>
      </dgm:t>
    </dgm:pt>
    <dgm:pt modelId="{52E94D1B-7B13-2243-9F74-1DD6F6D5C82E}">
      <dgm:prSet phldrT="[Tekst]" custT="1"/>
      <dgm:spPr/>
      <dgm:t>
        <a:bodyPr/>
        <a:lstStyle/>
        <a:p>
          <a:pPr algn="l"/>
          <a:r>
            <a:rPr lang="pl-PL" sz="1400" dirty="0" smtClean="0"/>
            <a:t>Specjaliści zdrowia publicznego</a:t>
          </a:r>
          <a:endParaRPr lang="pl-PL" sz="1400" dirty="0"/>
        </a:p>
      </dgm:t>
    </dgm:pt>
    <dgm:pt modelId="{19B50372-EFA7-054E-BED7-FC9F8A8F7584}" type="parTrans" cxnId="{773B3E20-8EE7-7F46-B61C-D3D1224294A2}">
      <dgm:prSet/>
      <dgm:spPr/>
      <dgm:t>
        <a:bodyPr/>
        <a:lstStyle/>
        <a:p>
          <a:endParaRPr lang="pl-PL"/>
        </a:p>
      </dgm:t>
    </dgm:pt>
    <dgm:pt modelId="{BA4A9ABE-D719-4942-BF55-AF23FD968138}" type="sibTrans" cxnId="{773B3E20-8EE7-7F46-B61C-D3D1224294A2}">
      <dgm:prSet/>
      <dgm:spPr/>
      <dgm:t>
        <a:bodyPr/>
        <a:lstStyle/>
        <a:p>
          <a:endParaRPr lang="pl-PL"/>
        </a:p>
      </dgm:t>
    </dgm:pt>
    <dgm:pt modelId="{178C652A-22ED-5E44-A25C-F64DFD3241B1}" type="pres">
      <dgm:prSet presAssocID="{7B7D8149-6CC1-FF4D-AF09-D327AB0B7F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544C4F-32D6-BA43-8B2A-63C39F0CF469}" type="pres">
      <dgm:prSet presAssocID="{731C7D03-F886-0E42-A48D-874AE6D1060F}" presName="roof" presStyleLbl="dkBgShp" presStyleIdx="0" presStyleCnt="2"/>
      <dgm:spPr/>
      <dgm:t>
        <a:bodyPr/>
        <a:lstStyle/>
        <a:p>
          <a:endParaRPr lang="pl-PL"/>
        </a:p>
      </dgm:t>
    </dgm:pt>
    <dgm:pt modelId="{A3E13B66-69DA-8340-9D4B-B8787591D309}" type="pres">
      <dgm:prSet presAssocID="{731C7D03-F886-0E42-A48D-874AE6D1060F}" presName="pillars" presStyleCnt="0"/>
      <dgm:spPr/>
    </dgm:pt>
    <dgm:pt modelId="{F1411EA2-86D3-0340-9F1A-C602B7E0CE64}" type="pres">
      <dgm:prSet presAssocID="{731C7D03-F886-0E42-A48D-874AE6D1060F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4FEF26-3A61-A840-B495-AD2638E827BC}" type="pres">
      <dgm:prSet presAssocID="{81F04E01-66E9-1340-9D71-F4C5CC4CE837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B4BD3-AAA6-CD46-B69D-6757C36B5F79}" type="pres">
      <dgm:prSet presAssocID="{E8D53A4A-9702-0E43-9F42-96C23720727C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1F554F-CE46-E646-8E8E-EB882481881B}" type="pres">
      <dgm:prSet presAssocID="{7C10941C-C379-6941-90D9-B9237BA83900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E7565E-CFD9-4848-981C-9E3C2AF653A7}" type="pres">
      <dgm:prSet presAssocID="{4C97D65F-1AFF-F04E-8CBA-87F6488202AE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6C49D6-73CB-234F-8486-8FA7E31F7B79}" type="pres">
      <dgm:prSet presAssocID="{66613656-8437-7C4E-B4CF-B0ACF01E52E7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D2AA7-FA2E-C04B-8D44-CBC0AC340ABC}" type="pres">
      <dgm:prSet presAssocID="{547DA170-28ED-6E4D-97BD-74AD5ECEB17F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AF6E1C-E9CC-3847-95A1-F922A5EC97D4}" type="pres">
      <dgm:prSet presAssocID="{52E94D1B-7B13-2243-9F74-1DD6F6D5C82E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543344-2DB1-0A46-9C6E-4837950C42D5}" type="pres">
      <dgm:prSet presAssocID="{731C7D03-F886-0E42-A48D-874AE6D1060F}" presName="base" presStyleLbl="dkBgShp" presStyleIdx="1" presStyleCnt="2"/>
      <dgm:spPr/>
    </dgm:pt>
  </dgm:ptLst>
  <dgm:cxnLst>
    <dgm:cxn modelId="{0458C7FD-4817-A84A-B335-DFE452E75488}" type="presOf" srcId="{FC226903-B6D5-3442-BD90-9D9030B683C3}" destId="{F1411EA2-86D3-0340-9F1A-C602B7E0CE64}" srcOrd="0" destOrd="0" presId="urn:microsoft.com/office/officeart/2005/8/layout/hList3"/>
    <dgm:cxn modelId="{2AEFA9EE-395F-674C-AFCC-D60FDB74DF7D}" srcId="{731C7D03-F886-0E42-A48D-874AE6D1060F}" destId="{66613656-8437-7C4E-B4CF-B0ACF01E52E7}" srcOrd="5" destOrd="0" parTransId="{8829CAFE-A1F4-4C48-9B41-7716AF25F110}" sibTransId="{64732873-5676-F84F-9CC0-AD8701FDD2C5}"/>
    <dgm:cxn modelId="{8D878580-BA0F-6D46-A351-34377AB30A4E}" type="presOf" srcId="{7B7D8149-6CC1-FF4D-AF09-D327AB0B7FD7}" destId="{178C652A-22ED-5E44-A25C-F64DFD3241B1}" srcOrd="0" destOrd="0" presId="urn:microsoft.com/office/officeart/2005/8/layout/hList3"/>
    <dgm:cxn modelId="{D53ACF83-2556-E840-8B36-829102A40F6C}" srcId="{7B7D8149-6CC1-FF4D-AF09-D327AB0B7FD7}" destId="{731C7D03-F886-0E42-A48D-874AE6D1060F}" srcOrd="0" destOrd="0" parTransId="{949D4DEB-8B3D-054C-8A86-1DE15AD871B6}" sibTransId="{CC51E614-2A22-2444-8C6C-BA2787C53E23}"/>
    <dgm:cxn modelId="{773B3E20-8EE7-7F46-B61C-D3D1224294A2}" srcId="{731C7D03-F886-0E42-A48D-874AE6D1060F}" destId="{52E94D1B-7B13-2243-9F74-1DD6F6D5C82E}" srcOrd="7" destOrd="0" parTransId="{19B50372-EFA7-054E-BED7-FC9F8A8F7584}" sibTransId="{BA4A9ABE-D719-4942-BF55-AF23FD968138}"/>
    <dgm:cxn modelId="{4F2F4119-A08B-4147-8CC9-FE02DB1B594C}" type="presOf" srcId="{66613656-8437-7C4E-B4CF-B0ACF01E52E7}" destId="{4A6C49D6-73CB-234F-8486-8FA7E31F7B79}" srcOrd="0" destOrd="0" presId="urn:microsoft.com/office/officeart/2005/8/layout/hList3"/>
    <dgm:cxn modelId="{26A6B58D-A256-6C4A-A707-E8F986C93553}" type="presOf" srcId="{81F04E01-66E9-1340-9D71-F4C5CC4CE837}" destId="{9B4FEF26-3A61-A840-B495-AD2638E827BC}" srcOrd="0" destOrd="0" presId="urn:microsoft.com/office/officeart/2005/8/layout/hList3"/>
    <dgm:cxn modelId="{379D498F-26BE-F946-9E68-C9E5AFDD4860}" type="presOf" srcId="{52E94D1B-7B13-2243-9F74-1DD6F6D5C82E}" destId="{D2AF6E1C-E9CC-3847-95A1-F922A5EC97D4}" srcOrd="0" destOrd="0" presId="urn:microsoft.com/office/officeart/2005/8/layout/hList3"/>
    <dgm:cxn modelId="{2CF33693-D82F-B642-9B06-172CC77F8560}" type="presOf" srcId="{7C10941C-C379-6941-90D9-B9237BA83900}" destId="{2C1F554F-CE46-E646-8E8E-EB882481881B}" srcOrd="0" destOrd="0" presId="urn:microsoft.com/office/officeart/2005/8/layout/hList3"/>
    <dgm:cxn modelId="{98CD5597-5EC2-2548-873B-A95E9208C894}" srcId="{731C7D03-F886-0E42-A48D-874AE6D1060F}" destId="{E8D53A4A-9702-0E43-9F42-96C23720727C}" srcOrd="2" destOrd="0" parTransId="{D9B7F2C2-E4E3-094A-B97C-4E9831C1A7FD}" sibTransId="{6E03CE67-6AAC-D04D-B1F6-78C1274098F0}"/>
    <dgm:cxn modelId="{97737C6C-D39E-1043-91EE-69C1DA3405D6}" srcId="{731C7D03-F886-0E42-A48D-874AE6D1060F}" destId="{7C10941C-C379-6941-90D9-B9237BA83900}" srcOrd="3" destOrd="0" parTransId="{720442E9-FE8C-484A-ADCA-825BA3F69A10}" sibTransId="{95C9A26E-10AD-F246-81CA-1FB94FB10080}"/>
    <dgm:cxn modelId="{ADA8509D-AC3F-694D-B378-0A90B67AA487}" srcId="{731C7D03-F886-0E42-A48D-874AE6D1060F}" destId="{FC226903-B6D5-3442-BD90-9D9030B683C3}" srcOrd="0" destOrd="0" parTransId="{588F5A25-7B85-B84D-8ADD-5B29BCBA31B7}" sibTransId="{D56B07D2-246E-EE42-9B7B-71F9A050DABA}"/>
    <dgm:cxn modelId="{3996F093-60DE-C046-B7A7-52F8CEEB6F88}" srcId="{731C7D03-F886-0E42-A48D-874AE6D1060F}" destId="{4C97D65F-1AFF-F04E-8CBA-87F6488202AE}" srcOrd="4" destOrd="0" parTransId="{D67A72D0-D649-794F-AC99-25DF1E046DFA}" sibTransId="{BC821325-70C8-A146-B440-E824068EB22D}"/>
    <dgm:cxn modelId="{F79FB945-3AAE-FC42-BD9C-E329B52F0303}" type="presOf" srcId="{E8D53A4A-9702-0E43-9F42-96C23720727C}" destId="{F67B4BD3-AAA6-CD46-B69D-6757C36B5F79}" srcOrd="0" destOrd="0" presId="urn:microsoft.com/office/officeart/2005/8/layout/hList3"/>
    <dgm:cxn modelId="{282645AC-E992-6145-8193-CC4E4DDE6FF0}" type="presOf" srcId="{731C7D03-F886-0E42-A48D-874AE6D1060F}" destId="{5F544C4F-32D6-BA43-8B2A-63C39F0CF469}" srcOrd="0" destOrd="0" presId="urn:microsoft.com/office/officeart/2005/8/layout/hList3"/>
    <dgm:cxn modelId="{63E72599-4C7C-B542-BD52-B98C0BEFB146}" srcId="{731C7D03-F886-0E42-A48D-874AE6D1060F}" destId="{81F04E01-66E9-1340-9D71-F4C5CC4CE837}" srcOrd="1" destOrd="0" parTransId="{2FFD658D-EF87-EB4C-9070-2B53346EB3E4}" sibTransId="{5BB1E378-4410-4641-88DA-9AB5A7E66EC7}"/>
    <dgm:cxn modelId="{F0162230-23D5-084B-95FC-7B93CF051FC4}" type="presOf" srcId="{4C97D65F-1AFF-F04E-8CBA-87F6488202AE}" destId="{80E7565E-CFD9-4848-981C-9E3C2AF653A7}" srcOrd="0" destOrd="0" presId="urn:microsoft.com/office/officeart/2005/8/layout/hList3"/>
    <dgm:cxn modelId="{3A768D0E-3EFE-AC45-8801-45AF3A4568A0}" srcId="{731C7D03-F886-0E42-A48D-874AE6D1060F}" destId="{547DA170-28ED-6E4D-97BD-74AD5ECEB17F}" srcOrd="6" destOrd="0" parTransId="{9B94F468-2C90-B04F-BAB2-311EB94987EB}" sibTransId="{6FB682FE-1554-874E-8B8E-C2F6285733A4}"/>
    <dgm:cxn modelId="{53EE8EA7-6059-3341-A146-D720F27B8E11}" type="presOf" srcId="{547DA170-28ED-6E4D-97BD-74AD5ECEB17F}" destId="{793D2AA7-FA2E-C04B-8D44-CBC0AC340ABC}" srcOrd="0" destOrd="0" presId="urn:microsoft.com/office/officeart/2005/8/layout/hList3"/>
    <dgm:cxn modelId="{3CCAB0F9-2D33-9741-8BD7-59CFCEFC243E}" type="presParOf" srcId="{178C652A-22ED-5E44-A25C-F64DFD3241B1}" destId="{5F544C4F-32D6-BA43-8B2A-63C39F0CF469}" srcOrd="0" destOrd="0" presId="urn:microsoft.com/office/officeart/2005/8/layout/hList3"/>
    <dgm:cxn modelId="{8053707C-4811-D940-A225-012BA72F19EB}" type="presParOf" srcId="{178C652A-22ED-5E44-A25C-F64DFD3241B1}" destId="{A3E13B66-69DA-8340-9D4B-B8787591D309}" srcOrd="1" destOrd="0" presId="urn:microsoft.com/office/officeart/2005/8/layout/hList3"/>
    <dgm:cxn modelId="{58B03132-9983-5044-B992-3E8C7164C3C4}" type="presParOf" srcId="{A3E13B66-69DA-8340-9D4B-B8787591D309}" destId="{F1411EA2-86D3-0340-9F1A-C602B7E0CE64}" srcOrd="0" destOrd="0" presId="urn:microsoft.com/office/officeart/2005/8/layout/hList3"/>
    <dgm:cxn modelId="{4E0877E5-32AB-D640-BB64-276D78BFEB6C}" type="presParOf" srcId="{A3E13B66-69DA-8340-9D4B-B8787591D309}" destId="{9B4FEF26-3A61-A840-B495-AD2638E827BC}" srcOrd="1" destOrd="0" presId="urn:microsoft.com/office/officeart/2005/8/layout/hList3"/>
    <dgm:cxn modelId="{F44730BB-DCFA-F047-B7C2-74C388F5EBFD}" type="presParOf" srcId="{A3E13B66-69DA-8340-9D4B-B8787591D309}" destId="{F67B4BD3-AAA6-CD46-B69D-6757C36B5F79}" srcOrd="2" destOrd="0" presId="urn:microsoft.com/office/officeart/2005/8/layout/hList3"/>
    <dgm:cxn modelId="{0E92F03E-7039-F14E-B557-93DFAACB5557}" type="presParOf" srcId="{A3E13B66-69DA-8340-9D4B-B8787591D309}" destId="{2C1F554F-CE46-E646-8E8E-EB882481881B}" srcOrd="3" destOrd="0" presId="urn:microsoft.com/office/officeart/2005/8/layout/hList3"/>
    <dgm:cxn modelId="{4334DCDA-8428-4E4B-A3C3-95F857E6AA21}" type="presParOf" srcId="{A3E13B66-69DA-8340-9D4B-B8787591D309}" destId="{80E7565E-CFD9-4848-981C-9E3C2AF653A7}" srcOrd="4" destOrd="0" presId="urn:microsoft.com/office/officeart/2005/8/layout/hList3"/>
    <dgm:cxn modelId="{0BA26D30-209A-9549-B192-F29A9C22A2D7}" type="presParOf" srcId="{A3E13B66-69DA-8340-9D4B-B8787591D309}" destId="{4A6C49D6-73CB-234F-8486-8FA7E31F7B79}" srcOrd="5" destOrd="0" presId="urn:microsoft.com/office/officeart/2005/8/layout/hList3"/>
    <dgm:cxn modelId="{13D0E4BA-27C7-984A-8A63-C9C62DD47905}" type="presParOf" srcId="{A3E13B66-69DA-8340-9D4B-B8787591D309}" destId="{793D2AA7-FA2E-C04B-8D44-CBC0AC340ABC}" srcOrd="6" destOrd="0" presId="urn:microsoft.com/office/officeart/2005/8/layout/hList3"/>
    <dgm:cxn modelId="{4DB46620-A1FC-E44C-95FB-B047E6F17F30}" type="presParOf" srcId="{A3E13B66-69DA-8340-9D4B-B8787591D309}" destId="{D2AF6E1C-E9CC-3847-95A1-F922A5EC97D4}" srcOrd="7" destOrd="0" presId="urn:microsoft.com/office/officeart/2005/8/layout/hList3"/>
    <dgm:cxn modelId="{FE044FE5-E082-B14B-961E-EA05192C6080}" type="presParOf" srcId="{178C652A-22ED-5E44-A25C-F64DFD3241B1}" destId="{B4543344-2DB1-0A46-9C6E-4837950C42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4C4F-32D6-BA43-8B2A-63C39F0CF46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Ramy kompetencji dla sektora/grup zawodowych</a:t>
          </a:r>
          <a:endParaRPr lang="pl-PL" sz="3800" kern="1200" dirty="0"/>
        </a:p>
      </dsp:txBody>
      <dsp:txXfrm>
        <a:off x="0" y="0"/>
        <a:ext cx="8229600" cy="1357788"/>
      </dsp:txXfrm>
    </dsp:sp>
    <dsp:sp modelId="{F1411EA2-86D3-0340-9F1A-C602B7E0CE64}">
      <dsp:nvSpPr>
        <dsp:cNvPr id="0" name=""/>
        <dsp:cNvSpPr/>
      </dsp:nvSpPr>
      <dsp:spPr>
        <a:xfrm>
          <a:off x="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lekarze</a:t>
          </a:r>
          <a:endParaRPr lang="pl-PL" sz="1400" kern="1200" dirty="0"/>
        </a:p>
      </dsp:txBody>
      <dsp:txXfrm>
        <a:off x="0" y="1357788"/>
        <a:ext cx="1028699" cy="2851356"/>
      </dsp:txXfrm>
    </dsp:sp>
    <dsp:sp modelId="{9B4FEF26-3A61-A840-B495-AD2638E827BC}">
      <dsp:nvSpPr>
        <dsp:cNvPr id="0" name=""/>
        <dsp:cNvSpPr/>
      </dsp:nvSpPr>
      <dsp:spPr>
        <a:xfrm>
          <a:off x="102870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Pielęgniarki i położne</a:t>
          </a:r>
          <a:endParaRPr lang="pl-PL" sz="1400" kern="1200" dirty="0"/>
        </a:p>
      </dsp:txBody>
      <dsp:txXfrm>
        <a:off x="1028700" y="1357788"/>
        <a:ext cx="1028699" cy="2851356"/>
      </dsp:txXfrm>
    </dsp:sp>
    <dsp:sp modelId="{F67B4BD3-AAA6-CD46-B69D-6757C36B5F79}">
      <dsp:nvSpPr>
        <dsp:cNvPr id="0" name=""/>
        <dsp:cNvSpPr/>
      </dsp:nvSpPr>
      <dsp:spPr>
        <a:xfrm>
          <a:off x="205740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Dentyści</a:t>
          </a:r>
          <a:endParaRPr lang="pl-PL" sz="1400" kern="1200" dirty="0"/>
        </a:p>
      </dsp:txBody>
      <dsp:txXfrm>
        <a:off x="2057400" y="1357788"/>
        <a:ext cx="1028699" cy="2851356"/>
      </dsp:txXfrm>
    </dsp:sp>
    <dsp:sp modelId="{2C1F554F-CE46-E646-8E8E-EB882481881B}">
      <dsp:nvSpPr>
        <dsp:cNvPr id="0" name=""/>
        <dsp:cNvSpPr/>
      </dsp:nvSpPr>
      <dsp:spPr>
        <a:xfrm>
          <a:off x="308610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Ratownicy medyczni</a:t>
          </a:r>
          <a:endParaRPr lang="pl-PL" sz="1400" kern="1200" dirty="0"/>
        </a:p>
      </dsp:txBody>
      <dsp:txXfrm>
        <a:off x="3086100" y="1357788"/>
        <a:ext cx="1028699" cy="2851356"/>
      </dsp:txXfrm>
    </dsp:sp>
    <dsp:sp modelId="{80E7565E-CFD9-4848-981C-9E3C2AF653A7}">
      <dsp:nvSpPr>
        <dsp:cNvPr id="0" name=""/>
        <dsp:cNvSpPr/>
      </dsp:nvSpPr>
      <dsp:spPr>
        <a:xfrm>
          <a:off x="411480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Farmaceuci</a:t>
          </a:r>
          <a:endParaRPr lang="pl-PL" sz="1400" kern="1200" dirty="0"/>
        </a:p>
      </dsp:txBody>
      <dsp:txXfrm>
        <a:off x="4114800" y="1357788"/>
        <a:ext cx="1028699" cy="2851356"/>
      </dsp:txXfrm>
    </dsp:sp>
    <dsp:sp modelId="{4A6C49D6-73CB-234F-8486-8FA7E31F7B79}">
      <dsp:nvSpPr>
        <dsp:cNvPr id="0" name=""/>
        <dsp:cNvSpPr/>
      </dsp:nvSpPr>
      <dsp:spPr>
        <a:xfrm>
          <a:off x="5143500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Diagności laboratoryjni</a:t>
          </a:r>
          <a:endParaRPr lang="pl-PL" sz="1400" kern="1200" dirty="0"/>
        </a:p>
      </dsp:txBody>
      <dsp:txXfrm>
        <a:off x="5143500" y="1357788"/>
        <a:ext cx="1028699" cy="2851356"/>
      </dsp:txXfrm>
    </dsp:sp>
    <dsp:sp modelId="{793D2AA7-FA2E-C04B-8D44-CBC0AC340ABC}">
      <dsp:nvSpPr>
        <dsp:cNvPr id="0" name=""/>
        <dsp:cNvSpPr/>
      </dsp:nvSpPr>
      <dsp:spPr>
        <a:xfrm>
          <a:off x="6172199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Felczerzy</a:t>
          </a:r>
          <a:endParaRPr lang="pl-PL" sz="1400" kern="1200" dirty="0"/>
        </a:p>
      </dsp:txBody>
      <dsp:txXfrm>
        <a:off x="6172199" y="1357788"/>
        <a:ext cx="1028699" cy="2851356"/>
      </dsp:txXfrm>
    </dsp:sp>
    <dsp:sp modelId="{D2AF6E1C-E9CC-3847-95A1-F922A5EC97D4}">
      <dsp:nvSpPr>
        <dsp:cNvPr id="0" name=""/>
        <dsp:cNvSpPr/>
      </dsp:nvSpPr>
      <dsp:spPr>
        <a:xfrm>
          <a:off x="7200899" y="1357788"/>
          <a:ext cx="1028699" cy="28513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Specjaliści zdrowia publicznego</a:t>
          </a:r>
          <a:endParaRPr lang="pl-PL" sz="1400" kern="1200" dirty="0"/>
        </a:p>
      </dsp:txBody>
      <dsp:txXfrm>
        <a:off x="7200899" y="1357788"/>
        <a:ext cx="1028699" cy="2851356"/>
      </dsp:txXfrm>
    </dsp:sp>
    <dsp:sp modelId="{B4543344-2DB1-0A46-9C6E-4837950C42D5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2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3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79C8C-2B57-9740-83F4-B8A7805061BA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70606-3CE9-5346-8733-BAEBF53BC29F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7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4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24E6-6DAC-BE45-AEFA-E4D51ABFCBCE}" type="datetimeFigureOut">
              <a:rPr lang="en-US" smtClean="0"/>
              <a:t>29.11.17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png"/><Relationship Id="rId17" Type="http://schemas.openxmlformats.org/officeDocument/2006/relationships/image" Target="../media/image5.jpg"/><Relationship Id="rId1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90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24E6-6DAC-BE45-AEFA-E4D51ABFCBCE}" type="datetimeFigureOut">
              <a:rPr lang="en-US" smtClean="0"/>
              <a:t>29.11.17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123" y="6356350"/>
            <a:ext cx="652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3662-EC3A-254A-9932-FA84BACD2F5C}" type="slidenum">
              <a:rPr lang="en-US" smtClean="0"/>
              <a:t>‹nr›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30281" y="6322203"/>
            <a:ext cx="7463527" cy="410958"/>
            <a:chOff x="871289" y="6322203"/>
            <a:chExt cx="7463527" cy="410958"/>
          </a:xfrm>
        </p:grpSpPr>
        <p:pic>
          <p:nvPicPr>
            <p:cNvPr id="5" name="Picture 4" descr="PZ-LOGO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22" y="6372067"/>
              <a:ext cx="269718" cy="314333"/>
            </a:xfrm>
            <a:prstGeom prst="rect">
              <a:avLst/>
            </a:prstGeom>
          </p:spPr>
        </p:pic>
        <p:pic>
          <p:nvPicPr>
            <p:cNvPr id="10" name="Picture 9" descr="lazarski_logo_v_pl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879" y="6356350"/>
              <a:ext cx="389948" cy="341205"/>
            </a:xfrm>
            <a:prstGeom prst="rect">
              <a:avLst/>
            </a:prstGeom>
          </p:spPr>
        </p:pic>
        <p:pic>
          <p:nvPicPr>
            <p:cNvPr id="11" name="Picture 10" descr="PracodawcyRP_logo_polskie_UZUPELNIAJACE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" t="28192" r="6281" b="27905"/>
            <a:stretch/>
          </p:blipFill>
          <p:spPr>
            <a:xfrm>
              <a:off x="871289" y="6378939"/>
              <a:ext cx="830698" cy="296028"/>
            </a:xfrm>
            <a:prstGeom prst="rect">
              <a:avLst/>
            </a:prstGeom>
          </p:spPr>
        </p:pic>
        <p:pic>
          <p:nvPicPr>
            <p:cNvPr id="14" name="Picture 13" descr="zestawienie_znakow_PARP.png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6" b="19452"/>
            <a:stretch/>
          </p:blipFill>
          <p:spPr>
            <a:xfrm>
              <a:off x="4707843" y="6322203"/>
              <a:ext cx="3626973" cy="4109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655" y="6431242"/>
              <a:ext cx="809184" cy="19142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80" y="164376"/>
            <a:ext cx="3194305" cy="6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0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7.pn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/>
          <p:cNvSpPr txBox="1">
            <a:spLocks noChangeArrowheads="1"/>
          </p:cNvSpPr>
          <p:nvPr/>
        </p:nvSpPr>
        <p:spPr bwMode="auto">
          <a:xfrm>
            <a:off x="4474306" y="1360831"/>
            <a:ext cx="443747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b="1" dirty="0">
                <a:solidFill>
                  <a:srgbClr val="000000"/>
                </a:solidFill>
              </a:rPr>
              <a:t>Doświadczenia międzynarodowe w kształtowaniu ram kompetencji pracowników sektora zdrowia</a:t>
            </a:r>
          </a:p>
          <a:p>
            <a:pPr algn="just"/>
            <a:endParaRPr lang="pl-PL" sz="5400" dirty="0"/>
          </a:p>
        </p:txBody>
      </p:sp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5095891" y="4606161"/>
            <a:ext cx="3194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l-PL" sz="2000" dirty="0" smtClean="0">
                <a:latin typeface="Arial" charset="0"/>
                <a:cs typeface="Arial" charset="0"/>
              </a:rPr>
              <a:t>Monika Rozkrut</a:t>
            </a:r>
          </a:p>
          <a:p>
            <a:pPr algn="ctr" eaLnBrk="1" hangingPunct="1"/>
            <a:endParaRPr lang="pl-PL" sz="2000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pl-PL" sz="2000" dirty="0" smtClean="0">
                <a:latin typeface="Arial" charset="0"/>
                <a:cs typeface="Arial" charset="0"/>
              </a:rPr>
              <a:t>Warszawa</a:t>
            </a:r>
            <a:r>
              <a:rPr lang="pl-PL" sz="2000" dirty="0">
                <a:latin typeface="Arial" charset="0"/>
                <a:cs typeface="Arial" charset="0"/>
              </a:rPr>
              <a:t>, </a:t>
            </a:r>
            <a:r>
              <a:rPr lang="pl-PL" sz="2000" dirty="0" smtClean="0">
                <a:latin typeface="Arial" charset="0"/>
                <a:cs typeface="Arial" charset="0"/>
              </a:rPr>
              <a:t>29.11.2017r.</a:t>
            </a:r>
            <a:endParaRPr lang="pl-PL" sz="2000" dirty="0"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1289" y="6090587"/>
            <a:ext cx="7463527" cy="410958"/>
            <a:chOff x="871289" y="6322203"/>
            <a:chExt cx="7463527" cy="410958"/>
          </a:xfrm>
        </p:grpSpPr>
        <p:pic>
          <p:nvPicPr>
            <p:cNvPr id="8" name="Picture 7" descr="PZ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22" y="6372067"/>
              <a:ext cx="269718" cy="314333"/>
            </a:xfrm>
            <a:prstGeom prst="rect">
              <a:avLst/>
            </a:prstGeom>
          </p:spPr>
        </p:pic>
        <p:pic>
          <p:nvPicPr>
            <p:cNvPr id="9" name="Picture 8" descr="lazarski_logo_v_pl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879" y="6356350"/>
              <a:ext cx="389948" cy="341205"/>
            </a:xfrm>
            <a:prstGeom prst="rect">
              <a:avLst/>
            </a:prstGeom>
          </p:spPr>
        </p:pic>
        <p:pic>
          <p:nvPicPr>
            <p:cNvPr id="10" name="Picture 9" descr="PracodawcyRP_logo_polskie_UZUPELNIAJACE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" t="28192" r="6281" b="27905"/>
            <a:stretch/>
          </p:blipFill>
          <p:spPr>
            <a:xfrm>
              <a:off x="871289" y="6378939"/>
              <a:ext cx="830698" cy="296028"/>
            </a:xfrm>
            <a:prstGeom prst="rect">
              <a:avLst/>
            </a:prstGeom>
          </p:spPr>
        </p:pic>
        <p:pic>
          <p:nvPicPr>
            <p:cNvPr id="11" name="Picture 10" descr="zestawienie_znakow_PARP.png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6" b="19452"/>
            <a:stretch/>
          </p:blipFill>
          <p:spPr>
            <a:xfrm>
              <a:off x="4707843" y="6322203"/>
              <a:ext cx="3626973" cy="4109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655" y="6431242"/>
              <a:ext cx="809184" cy="19142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/>
          <a:stretch/>
        </p:blipFill>
        <p:spPr>
          <a:xfrm>
            <a:off x="0" y="1255088"/>
            <a:ext cx="4498217" cy="3991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0" y="351189"/>
            <a:ext cx="3194305" cy="6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1039091"/>
            <a:ext cx="6727914" cy="50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9600" dirty="0">
              <a:solidFill>
                <a:srgbClr val="000000"/>
              </a:solidFill>
            </a:endParaRPr>
          </a:p>
          <a:p>
            <a:pPr algn="just"/>
            <a:r>
              <a:rPr lang="pl-PL" sz="2800" b="1" dirty="0" smtClean="0">
                <a:solidFill>
                  <a:srgbClr val="A3471B"/>
                </a:solidFill>
              </a:rPr>
              <a:t>Doświadczenia </a:t>
            </a:r>
            <a:r>
              <a:rPr lang="pl-PL" sz="2800" b="1" dirty="0">
                <a:solidFill>
                  <a:srgbClr val="A3471B"/>
                </a:solidFill>
              </a:rPr>
              <a:t>międzynarodowe w kształtowaniu ram kompetencji pracowników sektora </a:t>
            </a:r>
            <a:r>
              <a:rPr lang="pl-PL" sz="2800" b="1" dirty="0" smtClean="0">
                <a:solidFill>
                  <a:srgbClr val="A3471B"/>
                </a:solidFill>
              </a:rPr>
              <a:t>zdrowia</a:t>
            </a:r>
          </a:p>
          <a:p>
            <a:pPr algn="just"/>
            <a:endParaRPr lang="pl-PL" sz="3800" dirty="0">
              <a:solidFill>
                <a:schemeClr val="tx1"/>
              </a:solidFill>
            </a:endParaRPr>
          </a:p>
          <a:p>
            <a:pPr algn="just"/>
            <a:endParaRPr lang="pl-PL" sz="3800" dirty="0" smtClean="0">
              <a:solidFill>
                <a:schemeClr val="tx1"/>
              </a:solidFill>
            </a:endParaRPr>
          </a:p>
          <a:p>
            <a:pPr algn="just"/>
            <a:endParaRPr lang="pl-PL" sz="1300" dirty="0">
              <a:solidFill>
                <a:srgbClr val="000000"/>
              </a:solidFill>
            </a:endParaRPr>
          </a:p>
          <a:p>
            <a:pPr algn="just"/>
            <a:endParaRPr lang="pl-PL" sz="13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1000" dirty="0">
              <a:solidFill>
                <a:srgbClr val="000000"/>
              </a:solidFill>
            </a:endParaRPr>
          </a:p>
          <a:p>
            <a:pPr algn="just"/>
            <a:r>
              <a:rPr lang="pl-PL" sz="2800" b="1" dirty="0" smtClean="0">
                <a:solidFill>
                  <a:schemeClr val="tx1"/>
                </a:solidFill>
              </a:rPr>
              <a:t>Stany Zjednoczone</a:t>
            </a:r>
          </a:p>
          <a:p>
            <a:pPr algn="just"/>
            <a:endParaRPr lang="pl-PL" sz="3800" dirty="0">
              <a:solidFill>
                <a:schemeClr val="tx1"/>
              </a:solidFill>
            </a:endParaRPr>
          </a:p>
          <a:p>
            <a:pPr algn="just"/>
            <a:endParaRPr lang="pl-PL" sz="1300" dirty="0">
              <a:solidFill>
                <a:srgbClr val="000000"/>
              </a:solidFill>
            </a:endParaRPr>
          </a:p>
          <a:p>
            <a:pPr algn="just"/>
            <a:r>
              <a:rPr lang="pl-PL" sz="2800" dirty="0">
                <a:solidFill>
                  <a:schemeClr val="tx1"/>
                </a:solidFill>
              </a:rPr>
              <a:t>r</a:t>
            </a:r>
            <a:r>
              <a:rPr lang="pl-PL" sz="2800" dirty="0" smtClean="0">
                <a:solidFill>
                  <a:schemeClr val="tx1"/>
                </a:solidFill>
              </a:rPr>
              <a:t>aport: </a:t>
            </a:r>
            <a:r>
              <a:rPr lang="pl-PL" sz="2800" b="1" i="1" dirty="0" smtClean="0">
                <a:solidFill>
                  <a:srgbClr val="A3471B"/>
                </a:solidFill>
              </a:rPr>
              <a:t>Podstawowe </a:t>
            </a:r>
            <a:r>
              <a:rPr lang="pl-PL" sz="2800" b="1" i="1" dirty="0">
                <a:solidFill>
                  <a:srgbClr val="A3471B"/>
                </a:solidFill>
              </a:rPr>
              <a:t>kompetencje specjalistów ds. Zdrowia </a:t>
            </a:r>
            <a:r>
              <a:rPr lang="pl-PL" sz="2800" b="1" i="1" dirty="0" smtClean="0">
                <a:solidFill>
                  <a:srgbClr val="A3471B"/>
                </a:solidFill>
              </a:rPr>
              <a:t>Publicznego</a:t>
            </a:r>
            <a:endParaRPr lang="pl-PL" sz="2800" b="1" i="1" dirty="0">
              <a:solidFill>
                <a:srgbClr val="A3471B"/>
              </a:solidFill>
            </a:endParaRP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Źródło: </a:t>
            </a:r>
            <a:r>
              <a:rPr lang="pl-PL" sz="1600" i="1" dirty="0" err="1">
                <a:solidFill>
                  <a:schemeClr val="tx1"/>
                </a:solidFill>
              </a:rPr>
              <a:t>Core</a:t>
            </a:r>
            <a:r>
              <a:rPr lang="pl-PL" sz="1600" i="1" dirty="0">
                <a:solidFill>
                  <a:schemeClr val="tx1"/>
                </a:solidFill>
              </a:rPr>
              <a:t> </a:t>
            </a:r>
            <a:r>
              <a:rPr lang="pl-PL" sz="1600" i="1" dirty="0" err="1">
                <a:solidFill>
                  <a:schemeClr val="tx1"/>
                </a:solidFill>
              </a:rPr>
              <a:t>Competencies</a:t>
            </a:r>
            <a:r>
              <a:rPr lang="pl-PL" sz="1600" i="1" dirty="0">
                <a:solidFill>
                  <a:schemeClr val="tx1"/>
                </a:solidFill>
              </a:rPr>
              <a:t> for Public </a:t>
            </a:r>
            <a:r>
              <a:rPr lang="pl-PL" sz="1600" i="1" dirty="0" err="1">
                <a:solidFill>
                  <a:schemeClr val="tx1"/>
                </a:solidFill>
              </a:rPr>
              <a:t>Health</a:t>
            </a:r>
            <a:r>
              <a:rPr lang="pl-PL" sz="1600" i="1" dirty="0">
                <a:solidFill>
                  <a:schemeClr val="tx1"/>
                </a:solidFill>
              </a:rPr>
              <a:t> </a:t>
            </a:r>
            <a:r>
              <a:rPr lang="pl-PL" sz="1600" i="1" dirty="0" err="1" smtClean="0">
                <a:solidFill>
                  <a:schemeClr val="tx1"/>
                </a:solidFill>
              </a:rPr>
              <a:t>Professionals</a:t>
            </a:r>
            <a:r>
              <a:rPr lang="pl-PL" sz="1600" dirty="0" smtClean="0">
                <a:solidFill>
                  <a:schemeClr val="tx1"/>
                </a:solidFill>
              </a:rPr>
              <a:t>, 2014</a:t>
            </a:r>
            <a:endParaRPr lang="pl-PL" sz="1600" dirty="0">
              <a:solidFill>
                <a:schemeClr val="tx1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1000" dirty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2400" dirty="0"/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W raporcie zaproponowano </a:t>
            </a:r>
            <a:r>
              <a:rPr lang="pl-PL" sz="2400" b="1" dirty="0" smtClean="0">
                <a:solidFill>
                  <a:srgbClr val="A3471B"/>
                </a:solidFill>
              </a:rPr>
              <a:t>zestaw </a:t>
            </a:r>
            <a:r>
              <a:rPr lang="pl-PL" sz="2400" b="1" dirty="0">
                <a:solidFill>
                  <a:srgbClr val="A3471B"/>
                </a:solidFill>
              </a:rPr>
              <a:t>prostych, kluczowych kompetencji, które wszyscy </a:t>
            </a:r>
            <a:r>
              <a:rPr lang="pl-PL" sz="2400" b="1" dirty="0" smtClean="0">
                <a:solidFill>
                  <a:srgbClr val="A3471B"/>
                </a:solidFill>
              </a:rPr>
              <a:t>pracownicy ochrony zdrowia powinni </a:t>
            </a:r>
            <a:r>
              <a:rPr lang="pl-PL" sz="2400" b="1" dirty="0">
                <a:solidFill>
                  <a:srgbClr val="A3471B"/>
                </a:solidFill>
              </a:rPr>
              <a:t>posiadać</a:t>
            </a:r>
            <a:r>
              <a:rPr lang="pl-PL" sz="2400" dirty="0">
                <a:solidFill>
                  <a:srgbClr val="000000"/>
                </a:solidFill>
              </a:rPr>
              <a:t>, niezależnie od </a:t>
            </a:r>
            <a:r>
              <a:rPr lang="pl-PL" sz="2400" dirty="0" smtClean="0">
                <a:solidFill>
                  <a:srgbClr val="000000"/>
                </a:solidFill>
              </a:rPr>
              <a:t>obszaru, </a:t>
            </a:r>
            <a:r>
              <a:rPr lang="pl-PL" sz="2400" dirty="0">
                <a:solidFill>
                  <a:srgbClr val="000000"/>
                </a:solidFill>
              </a:rPr>
              <a:t>w celu zaspokojenia potrzeb systemu opieki </a:t>
            </a:r>
            <a:r>
              <a:rPr lang="pl-PL" sz="2400" dirty="0" smtClean="0">
                <a:solidFill>
                  <a:srgbClr val="000000"/>
                </a:solidFill>
              </a:rPr>
              <a:t>zdrowotnej XXI wieku.</a:t>
            </a:r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8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Relacja </a:t>
            </a:r>
            <a:r>
              <a:rPr lang="pl-PL" sz="2400" dirty="0">
                <a:solidFill>
                  <a:srgbClr val="000000"/>
                </a:solidFill>
              </a:rPr>
              <a:t>między kluczowymi kompetencjami dla pracowników służby zdrowia</a:t>
            </a:r>
            <a:r>
              <a:rPr lang="pl-PL" sz="2400" dirty="0"/>
              <a:t> </a:t>
            </a:r>
            <a:endParaRPr lang="pl-PL" sz="2400" dirty="0">
              <a:solidFill>
                <a:schemeClr val="tx1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20" y="2002838"/>
            <a:ext cx="5438394" cy="41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smtClean="0">
                <a:solidFill>
                  <a:srgbClr val="000000"/>
                </a:solidFill>
              </a:rPr>
              <a:t>I.   Zapewnienie opieki skoncentrowanej </a:t>
            </a:r>
            <a:r>
              <a:rPr lang="pl-PL" sz="8600" b="1" dirty="0">
                <a:solidFill>
                  <a:srgbClr val="000000"/>
                </a:solidFill>
              </a:rPr>
              <a:t>na </a:t>
            </a:r>
            <a:r>
              <a:rPr lang="pl-PL" sz="8600" b="1" dirty="0" smtClean="0">
                <a:solidFill>
                  <a:srgbClr val="000000"/>
                </a:solidFill>
              </a:rPr>
              <a:t>pacjencie</a:t>
            </a:r>
            <a:endParaRPr lang="pl-PL" sz="8600" dirty="0">
              <a:solidFill>
                <a:srgbClr val="000000"/>
              </a:solidFill>
            </a:endParaRPr>
          </a:p>
          <a:p>
            <a:pPr algn="just"/>
            <a:endParaRPr lang="pl-PL" sz="6000" dirty="0" smtClean="0">
              <a:solidFill>
                <a:srgbClr val="000000"/>
              </a:solidFill>
            </a:endParaRPr>
          </a:p>
          <a:p>
            <a:pPr algn="just"/>
            <a:r>
              <a:rPr lang="pl-PL" sz="7400" dirty="0" smtClean="0">
                <a:solidFill>
                  <a:srgbClr val="000000"/>
                </a:solidFill>
              </a:rPr>
              <a:t>obejmuje:</a:t>
            </a:r>
          </a:p>
          <a:p>
            <a:pPr algn="just"/>
            <a:endParaRPr lang="pl-PL" sz="7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identyfikację preferencji i potrzeb pacjentów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ł</a:t>
            </a:r>
            <a:r>
              <a:rPr lang="pl-PL" sz="7400" dirty="0" smtClean="0">
                <a:solidFill>
                  <a:srgbClr val="000000"/>
                </a:solidFill>
              </a:rPr>
              <a:t>agodzenie bólu i cierpienia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k</a:t>
            </a:r>
            <a:r>
              <a:rPr lang="pl-PL" sz="7400" dirty="0" smtClean="0">
                <a:solidFill>
                  <a:srgbClr val="000000"/>
                </a:solidFill>
              </a:rPr>
              <a:t>oordynację stałej opieki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k</a:t>
            </a:r>
            <a:r>
              <a:rPr lang="pl-PL" sz="7400" dirty="0" smtClean="0">
                <a:solidFill>
                  <a:srgbClr val="000000"/>
                </a:solidFill>
              </a:rPr>
              <a:t>omunikowanie się z pacjentami i ich edukację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u</a:t>
            </a:r>
            <a:r>
              <a:rPr lang="pl-PL" sz="7400" dirty="0" smtClean="0">
                <a:solidFill>
                  <a:srgbClr val="000000"/>
                </a:solidFill>
              </a:rPr>
              <a:t>dział w podejmowaniu decyzji i zarządzaniu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promocję zdrowego stylu życia (skupienie się na zdrowiu populacji)</a:t>
            </a: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2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44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5100" b="1" dirty="0" smtClean="0">
                <a:solidFill>
                  <a:srgbClr val="000000"/>
                </a:solidFill>
              </a:rPr>
              <a:t>II.   Praca w interdyscyplinarnych zespołach</a:t>
            </a:r>
            <a:endParaRPr lang="pl-PL" sz="5100" dirty="0">
              <a:solidFill>
                <a:srgbClr val="000000"/>
              </a:solidFill>
            </a:endParaRPr>
          </a:p>
          <a:p>
            <a:pPr algn="just"/>
            <a:endParaRPr lang="pl-PL" sz="4400" dirty="0" smtClean="0">
              <a:solidFill>
                <a:srgbClr val="000000"/>
              </a:solidFill>
            </a:endParaRPr>
          </a:p>
          <a:p>
            <a:pPr algn="just"/>
            <a:r>
              <a:rPr lang="pl-PL" sz="4400" dirty="0" smtClean="0">
                <a:solidFill>
                  <a:srgbClr val="000000"/>
                </a:solidFill>
              </a:rPr>
              <a:t>obejmuje:</a:t>
            </a:r>
            <a:endParaRPr lang="pl-PL" sz="4400" dirty="0">
              <a:solidFill>
                <a:srgbClr val="000000"/>
              </a:solidFill>
            </a:endParaRPr>
          </a:p>
          <a:p>
            <a:pPr algn="just"/>
            <a:endParaRPr lang="pl-PL" sz="44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4400" dirty="0">
                <a:solidFill>
                  <a:srgbClr val="000000"/>
                </a:solidFill>
              </a:rPr>
              <a:t>w</a:t>
            </a:r>
            <a:r>
              <a:rPr lang="pl-PL" sz="4400" dirty="0" smtClean="0">
                <a:solidFill>
                  <a:srgbClr val="000000"/>
                </a:solidFill>
              </a:rPr>
              <a:t>spółpracę i komunikowanie się w zintegrowanych zespołach, w celu zapewnienia ciągłości i niezawodności opieki (np. współpraca i komunikacja między lekarzem, personelem, dietetykiem i farmaceutą)</a:t>
            </a:r>
            <a:endParaRPr lang="pl-PL" sz="4400" dirty="0">
              <a:solidFill>
                <a:srgbClr val="000000"/>
              </a:solidFill>
            </a:endParaRPr>
          </a:p>
          <a:p>
            <a:pPr algn="just"/>
            <a:endParaRPr lang="pl-PL" sz="51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44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4000" b="1" dirty="0" smtClean="0">
                <a:solidFill>
                  <a:srgbClr val="000000"/>
                </a:solidFill>
              </a:rPr>
              <a:t>III.   Korzystanie z praktyk opartych na dowodach</a:t>
            </a:r>
            <a:endParaRPr lang="pl-PL" sz="4000" dirty="0" smtClean="0">
              <a:solidFill>
                <a:srgbClr val="000000"/>
              </a:solidFill>
            </a:endParaRPr>
          </a:p>
          <a:p>
            <a:pPr algn="just"/>
            <a:endParaRPr lang="pl-PL" sz="4000" dirty="0" smtClean="0">
              <a:solidFill>
                <a:srgbClr val="000000"/>
              </a:solidFill>
            </a:endParaRPr>
          </a:p>
          <a:p>
            <a:pPr algn="just"/>
            <a:endParaRPr lang="pl-PL" sz="3400" dirty="0">
              <a:solidFill>
                <a:srgbClr val="000000"/>
              </a:solidFill>
            </a:endParaRPr>
          </a:p>
          <a:p>
            <a:pPr algn="just"/>
            <a:r>
              <a:rPr lang="pl-PL" sz="3400" dirty="0" smtClean="0">
                <a:solidFill>
                  <a:srgbClr val="000000"/>
                </a:solidFill>
              </a:rPr>
              <a:t>łączenie wyników badań i wiedzy </a:t>
            </a:r>
            <a:r>
              <a:rPr lang="pl-PL" sz="3400" dirty="0">
                <a:solidFill>
                  <a:srgbClr val="000000"/>
                </a:solidFill>
              </a:rPr>
              <a:t>klinicznej </a:t>
            </a:r>
            <a:r>
              <a:rPr lang="pl-PL" sz="3400" dirty="0" smtClean="0">
                <a:solidFill>
                  <a:srgbClr val="000000"/>
                </a:solidFill>
              </a:rPr>
              <a:t>dla jak najlepszej optymalnej opieki nad pacjentem oraz uczestniczenie </a:t>
            </a:r>
            <a:r>
              <a:rPr lang="pl-PL" sz="3400" dirty="0">
                <a:solidFill>
                  <a:srgbClr val="000000"/>
                </a:solidFill>
              </a:rPr>
              <a:t>w działaniach edukacyjnych i badawczych w możliwym zakresie </a:t>
            </a:r>
            <a:endParaRPr lang="pl-PL" sz="3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7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endParaRPr lang="pl-PL" sz="2400" b="1" i="1" dirty="0" smtClean="0">
              <a:solidFill>
                <a:srgbClr val="000000"/>
              </a:solidFill>
            </a:endParaRPr>
          </a:p>
          <a:p>
            <a:pPr marL="514350" indent="-514350" algn="just">
              <a:buAutoNum type="romanUcPeriod" startAt="4"/>
            </a:pPr>
            <a:r>
              <a:rPr lang="pl-PL" sz="2400" b="1" dirty="0" smtClean="0">
                <a:solidFill>
                  <a:srgbClr val="000000"/>
                </a:solidFill>
              </a:rPr>
              <a:t>Ciągła poprawa jakości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514350" indent="-514350" algn="just">
              <a:buAutoNum type="romanUcPeriod" startAt="4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identyfikacja błędów </a:t>
            </a:r>
            <a:r>
              <a:rPr lang="pl-PL" sz="2400" dirty="0">
                <a:solidFill>
                  <a:srgbClr val="000000"/>
                </a:solidFill>
              </a:rPr>
              <a:t>i </a:t>
            </a:r>
            <a:r>
              <a:rPr lang="pl-PL" sz="2400" dirty="0" smtClean="0">
                <a:solidFill>
                  <a:srgbClr val="000000"/>
                </a:solidFill>
              </a:rPr>
              <a:t>zagrożeń </a:t>
            </a:r>
            <a:r>
              <a:rPr lang="pl-PL" sz="2400" dirty="0">
                <a:solidFill>
                  <a:srgbClr val="000000"/>
                </a:solidFill>
              </a:rPr>
              <a:t>w </a:t>
            </a:r>
            <a:r>
              <a:rPr lang="pl-PL" sz="2400" dirty="0" smtClean="0">
                <a:solidFill>
                  <a:srgbClr val="000000"/>
                </a:solidFill>
              </a:rPr>
              <a:t>opiece zdrowotnej; </a:t>
            </a:r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wdrażanie podstawowych zasad bezpieczeństwa; 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obserwacja i pomiar </a:t>
            </a:r>
            <a:r>
              <a:rPr lang="pl-PL" sz="2400" dirty="0">
                <a:solidFill>
                  <a:srgbClr val="000000"/>
                </a:solidFill>
              </a:rPr>
              <a:t>jakość opieki </a:t>
            </a:r>
            <a:r>
              <a:rPr lang="pl-PL" sz="2400" dirty="0" smtClean="0">
                <a:solidFill>
                  <a:srgbClr val="000000"/>
                </a:solidFill>
              </a:rPr>
              <a:t>zdrowotnej z uwzględnieniem </a:t>
            </a:r>
            <a:r>
              <a:rPr lang="pl-PL" sz="2400" dirty="0">
                <a:solidFill>
                  <a:srgbClr val="000000"/>
                </a:solidFill>
              </a:rPr>
              <a:t>potrzeb pacjenta i społeczności; 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projektowanie, testowanie i wprowadzanie zmian w procesach </a:t>
            </a:r>
            <a:r>
              <a:rPr lang="pl-PL" sz="2400" dirty="0">
                <a:solidFill>
                  <a:srgbClr val="000000"/>
                </a:solidFill>
              </a:rPr>
              <a:t>i </a:t>
            </a:r>
            <a:r>
              <a:rPr lang="pl-PL" sz="2400" dirty="0" smtClean="0">
                <a:solidFill>
                  <a:srgbClr val="000000"/>
                </a:solidFill>
              </a:rPr>
              <a:t>systemach </a:t>
            </a:r>
            <a:r>
              <a:rPr lang="pl-PL" sz="2400" dirty="0">
                <a:solidFill>
                  <a:srgbClr val="000000"/>
                </a:solidFill>
              </a:rPr>
              <a:t>opieki w celu poprawy </a:t>
            </a:r>
            <a:r>
              <a:rPr lang="pl-PL" sz="2400" dirty="0" smtClean="0">
                <a:solidFill>
                  <a:srgbClr val="000000"/>
                </a:solidFill>
              </a:rPr>
              <a:t>jakości</a:t>
            </a:r>
            <a:endParaRPr lang="pl-PL" sz="2400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5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000" b="1" i="1" dirty="0" smtClean="0">
              <a:solidFill>
                <a:srgbClr val="000000"/>
              </a:solidFill>
            </a:endParaRPr>
          </a:p>
          <a:p>
            <a:pPr algn="just"/>
            <a:endParaRPr lang="pl-PL" sz="26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2800" b="1" dirty="0" smtClean="0">
                <a:solidFill>
                  <a:srgbClr val="000000"/>
                </a:solidFill>
              </a:rPr>
              <a:t>V</a:t>
            </a:r>
            <a:r>
              <a:rPr lang="pl-PL" sz="2800" b="1" dirty="0">
                <a:solidFill>
                  <a:srgbClr val="000000"/>
                </a:solidFill>
              </a:rPr>
              <a:t>. </a:t>
            </a:r>
            <a:r>
              <a:rPr lang="pl-PL" sz="2800" b="1" dirty="0" smtClean="0">
                <a:solidFill>
                  <a:srgbClr val="000000"/>
                </a:solidFill>
              </a:rPr>
              <a:t>Wykorzystanie narzędzi informatycznych</a:t>
            </a:r>
            <a:endParaRPr lang="pl-PL" sz="2800" b="1" dirty="0">
              <a:solidFill>
                <a:srgbClr val="000000"/>
              </a:solidFill>
            </a:endParaRPr>
          </a:p>
          <a:p>
            <a:pPr algn="just"/>
            <a:endParaRPr lang="pl-PL" sz="4400" dirty="0" smtClean="0">
              <a:solidFill>
                <a:srgbClr val="000000"/>
              </a:solidFill>
            </a:endParaRPr>
          </a:p>
          <a:p>
            <a:pPr algn="l"/>
            <a:r>
              <a:rPr lang="pl-PL" sz="2600" dirty="0" smtClean="0">
                <a:solidFill>
                  <a:srgbClr val="000000"/>
                </a:solidFill>
              </a:rPr>
              <a:t>zarządzanie </a:t>
            </a:r>
            <a:r>
              <a:rPr lang="pl-PL" sz="2600" dirty="0">
                <a:solidFill>
                  <a:srgbClr val="000000"/>
                </a:solidFill>
              </a:rPr>
              <a:t>wiedzą, </a:t>
            </a:r>
            <a:r>
              <a:rPr lang="pl-PL" sz="2600" dirty="0" smtClean="0">
                <a:solidFill>
                  <a:srgbClr val="000000"/>
                </a:solidFill>
              </a:rPr>
              <a:t>unikanie błędów </a:t>
            </a:r>
            <a:r>
              <a:rPr lang="pl-PL" sz="2600" dirty="0">
                <a:solidFill>
                  <a:srgbClr val="000000"/>
                </a:solidFill>
              </a:rPr>
              <a:t>i </a:t>
            </a:r>
            <a:r>
              <a:rPr lang="pl-PL" sz="2600" dirty="0" smtClean="0">
                <a:solidFill>
                  <a:srgbClr val="000000"/>
                </a:solidFill>
              </a:rPr>
              <a:t>wspieranie podejmowania </a:t>
            </a:r>
            <a:r>
              <a:rPr lang="pl-PL" sz="2600" dirty="0">
                <a:solidFill>
                  <a:srgbClr val="000000"/>
                </a:solidFill>
              </a:rPr>
              <a:t>decyzji przy użyciu technologii </a:t>
            </a:r>
            <a:r>
              <a:rPr lang="pl-PL" sz="2600" dirty="0" smtClean="0">
                <a:solidFill>
                  <a:srgbClr val="000000"/>
                </a:solidFill>
              </a:rPr>
              <a:t>informacyjnej</a:t>
            </a:r>
            <a:endParaRPr lang="pl-PL" sz="2600" dirty="0">
              <a:solidFill>
                <a:srgbClr val="000000"/>
              </a:solidFill>
            </a:endParaRPr>
          </a:p>
          <a:p>
            <a:pPr algn="just"/>
            <a:r>
              <a:rPr lang="pl-PL" sz="44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4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36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3600" b="1" dirty="0">
                <a:solidFill>
                  <a:schemeClr val="tx1"/>
                </a:solidFill>
              </a:rPr>
              <a:t>K</a:t>
            </a:r>
            <a:r>
              <a:rPr lang="pl-PL" sz="3600" b="1" dirty="0" smtClean="0">
                <a:solidFill>
                  <a:schemeClr val="tx1"/>
                </a:solidFill>
              </a:rPr>
              <a:t>ompetencje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36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l-PL" sz="2000" i="1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Kompetencje ze  względu na swój charakter i wieloaspektowość </a:t>
            </a:r>
            <a:r>
              <a:rPr lang="pl-PL" sz="2400" dirty="0" smtClean="0">
                <a:solidFill>
                  <a:schemeClr val="tx1"/>
                </a:solidFill>
              </a:rPr>
              <a:t>są rozumiane </a:t>
            </a:r>
            <a:r>
              <a:rPr lang="pl-PL" sz="2400" dirty="0">
                <a:solidFill>
                  <a:schemeClr val="tx1"/>
                </a:solidFill>
              </a:rPr>
              <a:t>i interpretowane w sposób wieloznaczny </a:t>
            </a:r>
            <a:endParaRPr lang="pl-P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5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smtClean="0">
                <a:solidFill>
                  <a:srgbClr val="000000"/>
                </a:solidFill>
              </a:rPr>
              <a:t>Krytyczna analiza literaturowa</a:t>
            </a:r>
            <a:endParaRPr lang="pl-PL" sz="8600" dirty="0">
              <a:solidFill>
                <a:srgbClr val="000000"/>
              </a:solidFill>
            </a:endParaRPr>
          </a:p>
          <a:p>
            <a:pPr algn="just"/>
            <a:endParaRPr lang="pl-PL" sz="6000" dirty="0" smtClean="0">
              <a:solidFill>
                <a:srgbClr val="000000"/>
              </a:solidFill>
            </a:endParaRPr>
          </a:p>
          <a:p>
            <a:pPr algn="just"/>
            <a:endParaRPr lang="pl-PL" sz="6000" dirty="0">
              <a:solidFill>
                <a:srgbClr val="000000"/>
              </a:solidFill>
            </a:endParaRPr>
          </a:p>
          <a:p>
            <a:pPr algn="just"/>
            <a:endParaRPr lang="pl-PL" sz="6000" dirty="0" smtClean="0">
              <a:solidFill>
                <a:srgbClr val="000000"/>
              </a:solidFill>
            </a:endParaRPr>
          </a:p>
          <a:p>
            <a:pPr algn="just"/>
            <a:r>
              <a:rPr lang="pl-PL" sz="7400" dirty="0" smtClean="0">
                <a:solidFill>
                  <a:srgbClr val="000000"/>
                </a:solidFill>
              </a:rPr>
              <a:t>„Definiowanie </a:t>
            </a:r>
            <a:r>
              <a:rPr lang="pl-PL" sz="7400" dirty="0">
                <a:solidFill>
                  <a:srgbClr val="000000"/>
                </a:solidFill>
              </a:rPr>
              <a:t>i ocenianie kompetencji </a:t>
            </a:r>
            <a:r>
              <a:rPr lang="pl-PL" sz="7400" dirty="0" smtClean="0">
                <a:solidFill>
                  <a:srgbClr val="000000"/>
                </a:solidFill>
              </a:rPr>
              <a:t>zawodowych”</a:t>
            </a:r>
          </a:p>
          <a:p>
            <a:pPr algn="just"/>
            <a:endParaRPr lang="pl-PL" sz="7400" dirty="0" smtClean="0">
              <a:solidFill>
                <a:srgbClr val="000000"/>
              </a:solidFill>
            </a:endParaRPr>
          </a:p>
          <a:p>
            <a:pPr algn="l"/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pl-PL" sz="2400" dirty="0" smtClean="0">
                <a:solidFill>
                  <a:srgbClr val="000000"/>
                </a:solidFill>
              </a:rPr>
              <a:t>, </a:t>
            </a:r>
          </a:p>
          <a:p>
            <a:pPr marL="342900" indent="-342900" algn="l">
              <a:buFont typeface="Wingdings" charset="2"/>
              <a:buChar char="ü"/>
            </a:pPr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4900" dirty="0" smtClean="0">
                <a:solidFill>
                  <a:schemeClr val="tx1"/>
                </a:solidFill>
              </a:rPr>
              <a:t>Źródło: </a:t>
            </a:r>
            <a:r>
              <a:rPr lang="pl-PL" sz="4900" dirty="0" err="1" smtClean="0">
                <a:solidFill>
                  <a:schemeClr val="tx1"/>
                </a:solidFill>
              </a:rPr>
              <a:t>R.M.Epstein</a:t>
            </a:r>
            <a:r>
              <a:rPr lang="pl-PL" sz="4900" dirty="0" smtClean="0">
                <a:solidFill>
                  <a:schemeClr val="tx1"/>
                </a:solidFill>
              </a:rPr>
              <a:t>, </a:t>
            </a:r>
            <a:r>
              <a:rPr lang="pl-PL" sz="4900" dirty="0" err="1" smtClean="0">
                <a:solidFill>
                  <a:schemeClr val="tx1"/>
                </a:solidFill>
              </a:rPr>
              <a:t>E.M.Hundert</a:t>
            </a:r>
            <a:r>
              <a:rPr lang="pl-PL" sz="4900" dirty="0" smtClean="0">
                <a:solidFill>
                  <a:schemeClr val="tx1"/>
                </a:solidFill>
              </a:rPr>
              <a:t>, </a:t>
            </a:r>
            <a:r>
              <a:rPr lang="pl-PL" sz="4900" i="1" dirty="0" err="1" smtClean="0">
                <a:solidFill>
                  <a:schemeClr val="tx1"/>
                </a:solidFill>
              </a:rPr>
              <a:t>Defining</a:t>
            </a:r>
            <a:r>
              <a:rPr lang="pl-PL" sz="4900" i="1" dirty="0" smtClean="0">
                <a:solidFill>
                  <a:schemeClr val="tx1"/>
                </a:solidFill>
              </a:rPr>
              <a:t> and </a:t>
            </a:r>
            <a:r>
              <a:rPr lang="pl-PL" sz="4900" i="1" dirty="0" err="1" smtClean="0">
                <a:solidFill>
                  <a:schemeClr val="tx1"/>
                </a:solidFill>
              </a:rPr>
              <a:t>Assessing</a:t>
            </a:r>
            <a:r>
              <a:rPr lang="pl-PL" sz="4900" i="1" dirty="0" smtClean="0">
                <a:solidFill>
                  <a:schemeClr val="tx1"/>
                </a:solidFill>
              </a:rPr>
              <a:t> </a:t>
            </a:r>
            <a:r>
              <a:rPr lang="pl-PL" sz="4900" i="1" dirty="0" err="1" smtClean="0">
                <a:solidFill>
                  <a:schemeClr val="tx1"/>
                </a:solidFill>
              </a:rPr>
              <a:t>profesional</a:t>
            </a:r>
            <a:r>
              <a:rPr lang="pl-PL" sz="4900" i="1" dirty="0" smtClean="0">
                <a:solidFill>
                  <a:schemeClr val="tx1"/>
                </a:solidFill>
              </a:rPr>
              <a:t> </a:t>
            </a:r>
            <a:r>
              <a:rPr lang="pl-PL" sz="4900" i="1" dirty="0" err="1" smtClean="0">
                <a:solidFill>
                  <a:schemeClr val="tx1"/>
                </a:solidFill>
              </a:rPr>
              <a:t>competence</a:t>
            </a:r>
            <a:r>
              <a:rPr lang="pl-PL" sz="4900" dirty="0" smtClean="0">
                <a:solidFill>
                  <a:schemeClr val="tx1"/>
                </a:solidFill>
              </a:rPr>
              <a:t>, American </a:t>
            </a:r>
            <a:r>
              <a:rPr lang="pl-PL" sz="4900" dirty="0" err="1" smtClean="0">
                <a:solidFill>
                  <a:schemeClr val="tx1"/>
                </a:solidFill>
              </a:rPr>
              <a:t>Medical</a:t>
            </a:r>
            <a:r>
              <a:rPr lang="pl-PL" sz="4900" dirty="0" smtClean="0">
                <a:solidFill>
                  <a:schemeClr val="tx1"/>
                </a:solidFill>
              </a:rPr>
              <a:t> </a:t>
            </a:r>
            <a:r>
              <a:rPr lang="pl-PL" sz="4900" dirty="0" err="1" smtClean="0">
                <a:solidFill>
                  <a:schemeClr val="tx1"/>
                </a:solidFill>
              </a:rPr>
              <a:t>Association</a:t>
            </a:r>
            <a:endParaRPr lang="pl-PL" sz="4900" dirty="0" smtClean="0">
              <a:solidFill>
                <a:schemeClr val="tx1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49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endParaRPr lang="pl-PL" sz="6000" dirty="0" smtClean="0">
              <a:solidFill>
                <a:srgbClr val="000000"/>
              </a:solidFill>
            </a:endParaRPr>
          </a:p>
          <a:p>
            <a:pPr algn="just"/>
            <a:r>
              <a:rPr lang="pl-PL" sz="7400" dirty="0" smtClean="0">
                <a:solidFill>
                  <a:srgbClr val="000000"/>
                </a:solidFill>
              </a:rPr>
              <a:t>Siedem głównych wymiarów kompetencji:</a:t>
            </a:r>
          </a:p>
          <a:p>
            <a:pPr algn="just"/>
            <a:endParaRPr lang="pl-PL" sz="7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Kognitywne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Techniczne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err="1">
                <a:solidFill>
                  <a:srgbClr val="000000"/>
                </a:solidFill>
              </a:rPr>
              <a:t>Integratywne</a:t>
            </a:r>
            <a:endParaRPr lang="pl-PL" sz="7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Kontekstowe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 smtClean="0">
                <a:solidFill>
                  <a:srgbClr val="000000"/>
                </a:solidFill>
              </a:rPr>
              <a:t>Relacyjne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Emocjonalne, </a:t>
            </a:r>
            <a:r>
              <a:rPr lang="pl-PL" sz="7400" dirty="0" smtClean="0">
                <a:solidFill>
                  <a:srgbClr val="000000"/>
                </a:solidFill>
              </a:rPr>
              <a:t>moralne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7400" dirty="0">
                <a:solidFill>
                  <a:srgbClr val="000000"/>
                </a:solidFill>
              </a:rPr>
              <a:t>Nawyki umysłu</a:t>
            </a: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smtClean="0">
                <a:solidFill>
                  <a:srgbClr val="000000"/>
                </a:solidFill>
              </a:rPr>
              <a:t>Kognitywne</a:t>
            </a: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600" dirty="0" smtClean="0">
                <a:solidFill>
                  <a:srgbClr val="000000"/>
                </a:solidFill>
              </a:rPr>
              <a:t>Podstawowa </a:t>
            </a:r>
            <a:r>
              <a:rPr lang="pl-PL" sz="8600" dirty="0">
                <a:solidFill>
                  <a:srgbClr val="000000"/>
                </a:solidFill>
              </a:rPr>
              <a:t>wiedza </a:t>
            </a:r>
            <a:endParaRPr lang="pl-PL" sz="8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600" dirty="0" smtClean="0">
                <a:solidFill>
                  <a:srgbClr val="000000"/>
                </a:solidFill>
              </a:rPr>
              <a:t>Podstawowe </a:t>
            </a:r>
            <a:r>
              <a:rPr lang="pl-PL" sz="8600" dirty="0">
                <a:solidFill>
                  <a:srgbClr val="000000"/>
                </a:solidFill>
              </a:rPr>
              <a:t>umiejętności </a:t>
            </a:r>
            <a:r>
              <a:rPr lang="pl-PL" sz="8600" dirty="0" smtClean="0">
                <a:solidFill>
                  <a:srgbClr val="000000"/>
                </a:solidFill>
              </a:rPr>
              <a:t>komunikacyjne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600" dirty="0" smtClean="0">
                <a:solidFill>
                  <a:srgbClr val="000000"/>
                </a:solidFill>
              </a:rPr>
              <a:t>Zarządzanie informacjami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600" dirty="0" smtClean="0">
                <a:solidFill>
                  <a:srgbClr val="000000"/>
                </a:solidFill>
              </a:rPr>
              <a:t>Zaakceptowanie </a:t>
            </a:r>
            <a:r>
              <a:rPr lang="pl-PL" sz="8600" dirty="0">
                <a:solidFill>
                  <a:srgbClr val="000000"/>
                </a:solidFill>
              </a:rPr>
              <a:t>wiedzy w rzeczywistych sytuacjach </a:t>
            </a:r>
            <a:endParaRPr lang="pl-PL" sz="8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600" dirty="0" smtClean="0">
                <a:solidFill>
                  <a:srgbClr val="000000"/>
                </a:solidFill>
              </a:rPr>
              <a:t>Korzystanie </a:t>
            </a:r>
            <a:r>
              <a:rPr lang="pl-PL" sz="8600" dirty="0">
                <a:solidFill>
                  <a:srgbClr val="000000"/>
                </a:solidFill>
              </a:rPr>
              <a:t>z wiedzy ukrytej i osobistych doświadczeń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Abstrakcyjne rozwiązywanie problemów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Samokształcenie (doskonalenie zawodowe), zdobywanie nowej wiedzy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Rozpoznawanie braków w wiedzy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Formułowanie pytań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Wykorzystywanie zasobów (np. z opublikowanych materiałów,  od znajomych)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Uczenie się z doświadczenia</a:t>
            </a: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smtClean="0">
                <a:solidFill>
                  <a:srgbClr val="000000"/>
                </a:solidFill>
              </a:rPr>
              <a:t>Techniczne</a:t>
            </a: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Umiejętności badania medycznego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Umiejętności chirurgiczne / proceduralne</a:t>
            </a: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err="1" smtClean="0">
                <a:solidFill>
                  <a:srgbClr val="000000"/>
                </a:solidFill>
              </a:rPr>
              <a:t>Integratywne</a:t>
            </a:r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Uwzględnienie oceny naukowej, klinicznej i humanistycznej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Stosowanie strategii wnioskowania klinicznego w odpowiedni sposób (hipotetyczno-dedukcyjne, rozpoznawanie schematów, rozwinięta wiedza)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Łączenie wiedzy podstawowej i klinicznej w różnych dyscyplinach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Zarządzanie niepewnością</a:t>
            </a: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0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600" b="1" dirty="0" smtClean="0">
                <a:solidFill>
                  <a:srgbClr val="000000"/>
                </a:solidFill>
              </a:rPr>
              <a:t>Kontekstowe</a:t>
            </a:r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Otoczenie kliniczne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Wykorzystanie czasu</a:t>
            </a: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800" b="1" dirty="0">
                <a:solidFill>
                  <a:srgbClr val="000000"/>
                </a:solidFill>
              </a:rPr>
              <a:t>Relacyjne</a:t>
            </a:r>
          </a:p>
          <a:p>
            <a:pPr algn="just"/>
            <a:endParaRPr lang="pl-PL" sz="88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Umiejętności komunikacyjne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Radzenie sobie z sytuacjami konfliktowymi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Praca zespołowa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Uczenie innych (np. pacjentów, studentów, współpracowników</a:t>
            </a:r>
            <a:r>
              <a:rPr lang="pl-PL" sz="8600" dirty="0">
                <a:solidFill>
                  <a:srgbClr val="000000"/>
                </a:solidFill>
              </a:rPr>
              <a:t>)</a:t>
            </a:r>
            <a:endParaRPr lang="pl-PL" sz="8600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3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800" b="1" dirty="0" smtClean="0">
                <a:solidFill>
                  <a:srgbClr val="000000"/>
                </a:solidFill>
              </a:rPr>
              <a:t>Emocjonalne</a:t>
            </a:r>
            <a:r>
              <a:rPr lang="pl-PL" sz="8800" b="1" dirty="0">
                <a:solidFill>
                  <a:srgbClr val="000000"/>
                </a:solidFill>
              </a:rPr>
              <a:t>, </a:t>
            </a:r>
            <a:r>
              <a:rPr lang="pl-PL" sz="8800" b="1" dirty="0" smtClean="0">
                <a:solidFill>
                  <a:srgbClr val="000000"/>
                </a:solidFill>
              </a:rPr>
              <a:t>moralne</a:t>
            </a:r>
            <a:endParaRPr lang="pl-PL" sz="8800" b="1" dirty="0">
              <a:solidFill>
                <a:srgbClr val="000000"/>
              </a:solidFill>
            </a:endParaRPr>
          </a:p>
          <a:p>
            <a:pPr algn="just"/>
            <a:endParaRPr lang="pl-PL" sz="8800" b="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Tolerancja niepewności i niepokoju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Inteligencja emocjonalna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Szacunek dla pacjentów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Reagowanie na pacjentów i społeczeństwo (</a:t>
            </a:r>
            <a:r>
              <a:rPr lang="pl-PL" sz="8800" dirty="0" err="1">
                <a:solidFill>
                  <a:srgbClr val="000000"/>
                </a:solidFill>
              </a:rPr>
              <a:t>repsonsywność</a:t>
            </a:r>
            <a:r>
              <a:rPr lang="pl-PL" sz="8800" dirty="0">
                <a:solidFill>
                  <a:srgbClr val="000000"/>
                </a:solidFill>
              </a:rPr>
              <a:t>)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Opiekuńczość, troskliwość</a:t>
            </a: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0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8800" b="1" dirty="0" smtClean="0">
                <a:solidFill>
                  <a:srgbClr val="000000"/>
                </a:solidFill>
              </a:rPr>
              <a:t>Nawyki umysłu</a:t>
            </a:r>
          </a:p>
          <a:p>
            <a:pPr algn="just"/>
            <a:endParaRPr lang="pl-PL" sz="8800" b="1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Obserwacja i analiza własnego toku myślenia, emocji i technik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Uważność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Obserwacja krytyczna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8800" dirty="0">
                <a:solidFill>
                  <a:srgbClr val="000000"/>
                </a:solidFill>
              </a:rPr>
              <a:t>Rozpoznanie i reakcja na uprzedzenia poznawcze i emocjonalne Gotowość do potwierdzania i korygowania błędów</a:t>
            </a: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8600" b="1" dirty="0" smtClean="0">
              <a:solidFill>
                <a:srgbClr val="000000"/>
              </a:solidFill>
            </a:endParaRPr>
          </a:p>
          <a:p>
            <a:pPr algn="just"/>
            <a:endParaRPr lang="pl-PL" sz="8600" b="1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Omówione zostały kompetencje dla profesjonalistów ochrony zdrowia.</a:t>
            </a:r>
          </a:p>
          <a:p>
            <a:pPr algn="just">
              <a:spcBef>
                <a:spcPts val="0"/>
              </a:spcBef>
            </a:pPr>
            <a:endParaRPr lang="pl-PL" sz="24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chemeClr val="tx1"/>
                </a:solidFill>
              </a:rPr>
              <a:t>W dojrzałych systemach ochrony zdrowia szczególną rolę odgrywają dziana z obszaru zdrowia publicznego stąd szczególna uwaga poświęcana jest kompetencjom specjalistów zdrowia publicznego</a:t>
            </a:r>
          </a:p>
        </p:txBody>
      </p:sp>
    </p:spTree>
    <p:extLst>
      <p:ext uri="{BB962C8B-B14F-4D97-AF65-F5344CB8AC3E}">
        <p14:creationId xmlns:p14="http://schemas.microsoft.com/office/powerpoint/2010/main" val="49799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3600" b="1" dirty="0" smtClean="0">
              <a:solidFill>
                <a:schemeClr val="tx1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Najpowszechniejszymi </a:t>
            </a:r>
            <a:r>
              <a:rPr lang="pl-PL" sz="2400" dirty="0">
                <a:solidFill>
                  <a:srgbClr val="000000"/>
                </a:solidFill>
              </a:rPr>
              <a:t>oraz </a:t>
            </a:r>
            <a:r>
              <a:rPr lang="pl-PL" sz="2400" dirty="0" smtClean="0">
                <a:solidFill>
                  <a:srgbClr val="000000"/>
                </a:solidFill>
              </a:rPr>
              <a:t>najistotniejszymi składnikami </a:t>
            </a:r>
            <a:r>
              <a:rPr lang="pl-PL" sz="2400" dirty="0">
                <a:solidFill>
                  <a:srgbClr val="000000"/>
                </a:solidFill>
              </a:rPr>
              <a:t>kompetencji </a:t>
            </a:r>
            <a:r>
              <a:rPr lang="pl-PL" sz="2400" dirty="0" smtClean="0">
                <a:solidFill>
                  <a:srgbClr val="000000"/>
                </a:solidFill>
              </a:rPr>
              <a:t>są:</a:t>
            </a: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pl-PL" sz="2400" b="1" dirty="0" smtClean="0">
                <a:solidFill>
                  <a:srgbClr val="A3471B"/>
                </a:solidFill>
              </a:rPr>
              <a:t>wiedza 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2400" b="1" dirty="0" smtClean="0">
                <a:solidFill>
                  <a:srgbClr val="A3471B"/>
                </a:solidFill>
              </a:rPr>
              <a:t>umiejętności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l-PL" sz="2400" b="1" dirty="0" smtClean="0">
                <a:solidFill>
                  <a:srgbClr val="A3471B"/>
                </a:solidFill>
              </a:rPr>
              <a:t>doświadczenia</a:t>
            </a:r>
            <a:r>
              <a:rPr lang="pl-PL" sz="2400" dirty="0">
                <a:solidFill>
                  <a:srgbClr val="A3471B"/>
                </a:solidFill>
              </a:rPr>
              <a:t>, </a:t>
            </a:r>
            <a:r>
              <a:rPr lang="pl-PL" sz="2400" dirty="0" smtClean="0">
                <a:solidFill>
                  <a:srgbClr val="A3471B"/>
                </a:solidFill>
              </a:rPr>
              <a:t/>
            </a:r>
            <a:br>
              <a:rPr lang="pl-PL" sz="2400" dirty="0" smtClean="0">
                <a:solidFill>
                  <a:srgbClr val="A3471B"/>
                </a:solidFill>
              </a:rPr>
            </a:br>
            <a:endParaRPr lang="pl-PL" sz="2400" dirty="0" smtClean="0">
              <a:solidFill>
                <a:srgbClr val="A3471B"/>
              </a:solidFill>
            </a:endParaRPr>
          </a:p>
          <a:p>
            <a:pPr algn="just"/>
            <a:r>
              <a:rPr lang="pl-PL" sz="2400" dirty="0" smtClean="0">
                <a:solidFill>
                  <a:srgbClr val="000000"/>
                </a:solidFill>
              </a:rPr>
              <a:t>które </a:t>
            </a:r>
            <a:r>
              <a:rPr lang="pl-PL" sz="2400" dirty="0">
                <a:solidFill>
                  <a:srgbClr val="000000"/>
                </a:solidFill>
              </a:rPr>
              <a:t>można doskonalić zarówno na zajmowanym stanowisku pracy(praktyka) jak i realizując zadania w ramach studiów przypadku (teoretyczno- praktyczne).</a:t>
            </a: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r>
              <a:rPr lang="pl-PL" sz="2800" b="1" dirty="0" smtClean="0">
                <a:solidFill>
                  <a:schemeClr val="tx1"/>
                </a:solidFill>
              </a:rPr>
              <a:t>Kanada</a:t>
            </a:r>
            <a:endParaRPr lang="pl-PL" sz="3800" dirty="0">
              <a:solidFill>
                <a:schemeClr val="tx1"/>
              </a:solidFill>
            </a:endParaRPr>
          </a:p>
          <a:p>
            <a:pPr algn="just"/>
            <a:endParaRPr lang="pl-PL" sz="1300" dirty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raport: </a:t>
            </a:r>
            <a:r>
              <a:rPr lang="pl-PL" sz="2400" i="1" dirty="0">
                <a:solidFill>
                  <a:srgbClr val="000000"/>
                </a:solidFill>
              </a:rPr>
              <a:t>Podstawowe kompetencje w zakresie zdrowia publicznego w Kanadzie</a:t>
            </a: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400" i="1" dirty="0" smtClean="0">
              <a:solidFill>
                <a:schemeClr val="tx1"/>
              </a:solidFill>
            </a:endParaRPr>
          </a:p>
          <a:p>
            <a:pPr algn="just"/>
            <a:r>
              <a:rPr lang="pl-PL" sz="2400" i="1" dirty="0" smtClean="0">
                <a:solidFill>
                  <a:schemeClr val="tx1"/>
                </a:solidFill>
              </a:rPr>
              <a:t>„Podstawowe </a:t>
            </a:r>
            <a:r>
              <a:rPr lang="pl-PL" sz="2400" i="1" dirty="0">
                <a:solidFill>
                  <a:schemeClr val="tx1"/>
                </a:solidFill>
              </a:rPr>
              <a:t>kompetencje to niezbędna wiedza, umiejętności i postawy </a:t>
            </a:r>
            <a:r>
              <a:rPr lang="pl-PL" sz="2400" i="1" dirty="0" smtClean="0">
                <a:solidFill>
                  <a:schemeClr val="tx1"/>
                </a:solidFill>
              </a:rPr>
              <a:t>konieczne do </a:t>
            </a:r>
            <a:r>
              <a:rPr lang="pl-PL" sz="2400" i="1" dirty="0">
                <a:solidFill>
                  <a:schemeClr val="tx1"/>
                </a:solidFill>
              </a:rPr>
              <a:t>praktykowania zdrowia </a:t>
            </a:r>
            <a:r>
              <a:rPr lang="pl-PL" sz="2400" i="1" dirty="0" smtClean="0">
                <a:solidFill>
                  <a:schemeClr val="tx1"/>
                </a:solidFill>
              </a:rPr>
              <a:t>publicznego”</a:t>
            </a:r>
            <a:endParaRPr lang="pl-PL" sz="2400" i="1" dirty="0">
              <a:solidFill>
                <a:schemeClr val="tx1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Źródło</a:t>
            </a:r>
            <a:r>
              <a:rPr lang="pl-PL" sz="1600" dirty="0">
                <a:solidFill>
                  <a:schemeClr val="tx1"/>
                </a:solidFill>
              </a:rPr>
              <a:t>: </a:t>
            </a:r>
            <a:r>
              <a:rPr lang="pl-PL" sz="1600" i="1" dirty="0" err="1">
                <a:solidFill>
                  <a:schemeClr val="tx1"/>
                </a:solidFill>
              </a:rPr>
              <a:t>Core</a:t>
            </a:r>
            <a:r>
              <a:rPr lang="pl-PL" sz="1600" i="1" dirty="0">
                <a:solidFill>
                  <a:schemeClr val="tx1"/>
                </a:solidFill>
              </a:rPr>
              <a:t> </a:t>
            </a:r>
            <a:r>
              <a:rPr lang="pl-PL" sz="1600" i="1" dirty="0" err="1">
                <a:solidFill>
                  <a:schemeClr val="tx1"/>
                </a:solidFill>
              </a:rPr>
              <a:t>competencies</a:t>
            </a:r>
            <a:r>
              <a:rPr lang="pl-PL" sz="1600" i="1" dirty="0">
                <a:solidFill>
                  <a:schemeClr val="tx1"/>
                </a:solidFill>
              </a:rPr>
              <a:t> for Public </a:t>
            </a:r>
            <a:r>
              <a:rPr lang="pl-PL" sz="1600" i="1" dirty="0" err="1">
                <a:solidFill>
                  <a:schemeClr val="tx1"/>
                </a:solidFill>
              </a:rPr>
              <a:t>Health</a:t>
            </a:r>
            <a:r>
              <a:rPr lang="pl-PL" sz="1600" i="1" dirty="0">
                <a:solidFill>
                  <a:schemeClr val="tx1"/>
                </a:solidFill>
              </a:rPr>
              <a:t> in </a:t>
            </a:r>
            <a:r>
              <a:rPr lang="pl-PL" sz="1600" i="1" dirty="0" smtClean="0">
                <a:solidFill>
                  <a:schemeClr val="tx1"/>
                </a:solidFill>
              </a:rPr>
              <a:t>Canada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pl-PL" sz="1600" dirty="0">
                <a:solidFill>
                  <a:srgbClr val="000000"/>
                </a:solidFill>
              </a:rPr>
              <a:t>Public </a:t>
            </a:r>
            <a:r>
              <a:rPr lang="pl-PL" sz="1600" dirty="0" err="1">
                <a:solidFill>
                  <a:srgbClr val="000000"/>
                </a:solidFill>
              </a:rPr>
              <a:t>Health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Agency</a:t>
            </a:r>
            <a:r>
              <a:rPr lang="pl-PL" sz="1600" dirty="0">
                <a:solidFill>
                  <a:srgbClr val="000000"/>
                </a:solidFill>
              </a:rPr>
              <a:t> of Canada </a:t>
            </a:r>
          </a:p>
          <a:p>
            <a:pPr algn="just"/>
            <a:endParaRPr lang="pl-PL" sz="1600" dirty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9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/>
          </a:p>
          <a:p>
            <a:pPr algn="just"/>
            <a:endParaRPr lang="pl-PL" sz="5100" b="1" i="1" dirty="0" smtClean="0">
              <a:solidFill>
                <a:srgbClr val="000000"/>
              </a:solidFill>
            </a:endParaRPr>
          </a:p>
          <a:p>
            <a:pPr algn="just"/>
            <a:r>
              <a:rPr lang="pl-PL" sz="2600" dirty="0">
                <a:solidFill>
                  <a:srgbClr val="000000"/>
                </a:solidFill>
              </a:rPr>
              <a:t>36 podstawowych kompetencji </a:t>
            </a:r>
            <a:r>
              <a:rPr lang="pl-PL" sz="2600" dirty="0" smtClean="0">
                <a:solidFill>
                  <a:srgbClr val="000000"/>
                </a:solidFill>
              </a:rPr>
              <a:t>zostało podzielonych </a:t>
            </a:r>
            <a:r>
              <a:rPr lang="pl-PL" sz="2600" dirty="0">
                <a:solidFill>
                  <a:srgbClr val="000000"/>
                </a:solidFill>
              </a:rPr>
              <a:t>na siedem </a:t>
            </a:r>
            <a:r>
              <a:rPr lang="pl-PL" sz="2600" dirty="0" smtClean="0">
                <a:solidFill>
                  <a:srgbClr val="000000"/>
                </a:solidFill>
              </a:rPr>
              <a:t>kategorii</a:t>
            </a:r>
            <a:endParaRPr lang="pl-PL" sz="26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2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24924"/>
              </p:ext>
            </p:extLst>
          </p:nvPr>
        </p:nvGraphicFramePr>
        <p:xfrm>
          <a:off x="316266" y="933037"/>
          <a:ext cx="8477808" cy="5245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1. 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Nauki o zdrowiu publicznym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58826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rgbClr val="000000"/>
                          </a:solidFill>
                        </a:rPr>
                        <a:t>Ta kategoria obejmuje kluczową wiedzę i umiejętności krytycznego myślenia związane z naukami o zdrowiu publicznym.</a:t>
                      </a:r>
                    </a:p>
                    <a:p>
                      <a:pPr algn="l"/>
                      <a:r>
                        <a:rPr lang="pl-PL" sz="1800" dirty="0" smtClean="0">
                          <a:solidFill>
                            <a:srgbClr val="000000"/>
                          </a:solidFill>
                        </a:rPr>
                        <a:t>Kompetencje w tej kategorii wymagają umiejętności zastosowania wiedzy w praktyce.</a:t>
                      </a: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wykazać się wiedzą na temat następujących pojęć: stanu zdrowia populacji, nierówności w zdrowiu, czynników warunkujących zdrowie i choroby, strategii promocji zdrowia, zapobiegania chorobom i urazom oraz ochrony zdrowia, a także czynników wpływających na zdrowie.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wykazać się wiedzą na temat struktury i interakcji usług w zakresie zdrowia publicznego i opieki zdrowotnej na poziomie lokalnym, krajowym i międzynarodowym.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zastosować nauki o zdrowiu publicznym w praktyce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wykorzystywać dowody i badania w celu informowania o zdrowiu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wykazywać zdolności do korzystania z możliwości uczenia się przez całe życie w dziedzinie zdrowia publicznego.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3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36094"/>
              </p:ext>
            </p:extLst>
          </p:nvPr>
        </p:nvGraphicFramePr>
        <p:xfrm>
          <a:off x="287422" y="933037"/>
          <a:ext cx="8477808" cy="4940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2.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i ocena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4540"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opisuje podstawowe kompetencje potrzebne do gromadzenia, oceny, analizy i stosowania informacji (w tym danych, faktów, koncepcji i teorii). 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stwierdzić, że istnieje problem zdrowotny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określić odpowiednie źródła informacji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zbierać, przechowywać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wykorzystywać dokładne i odpowiednie informacje na temat problemów zdrowia publicznego.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przeanalizować informacje, aby określić odpowiednie zastosowania, luki i ograniczenia.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określić znaczenie informacji, biorąc pod uwagę obecny kontekst etyczny, polityczny, naukowy, społeczno-kulturowy i ekonomiczny.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dokonać konkretnych działań w oparciu o analizę informacji</a:t>
                      </a:r>
                      <a:endParaRPr lang="pl-PL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1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69864"/>
              </p:ext>
            </p:extLst>
          </p:nvPr>
        </p:nvGraphicFramePr>
        <p:xfrm>
          <a:off x="251335" y="787509"/>
          <a:ext cx="8398439" cy="5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98439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3.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Planowanie,</a:t>
                      </a:r>
                      <a:r>
                        <a:rPr lang="pl-PL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realizacja i ocena polityk i programów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4540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opisuje podstawowe kompetencje potrzebne do skutecznego wyboru opcji oraz do planowania, wdrażania i oceny polityk i/lub programów w zakresie zdrowia publicznego. 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opisać wybrane polityki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celu rozwiązania konkretnego problemu zdrowia publicznego;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opisać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implikacje każdej opcji, szczególnie gdy odnoszą się one do czynników determinujących stan zdrowia,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dawać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zalecenia lub decydować o sposobie postępowania;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opracowywać plany wdrożenia działań uwzględniających odpowiednie dowody, procedury, przepisy i polityki;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wdrażać polityki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programy,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podejmując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odpowiednie działania w celu rozwiązania konkretnego problemu zdrowia publicznego;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wykazywać umiejętność skutecznej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wytycznych postępowania;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dokonywać oceny skuteczności polityki lub programu.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wykazywać zdolność do ustalania i śledzenia priorytetów oraz maksymalizacji wyników w oparciu o dostępne zasoby;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wykazywać zdolność do pełnienia ról funkcjonalnych w odpowiedzi na zagrożenia dla zdrowia publicznego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85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86473"/>
              </p:ext>
            </p:extLst>
          </p:nvPr>
        </p:nvGraphicFramePr>
        <p:xfrm>
          <a:off x="171967" y="933037"/>
          <a:ext cx="8477808" cy="4940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4.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Partnerstwo i współpraca</a:t>
                      </a:r>
                      <a:r>
                        <a:rPr lang="pl-PL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4540"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obejmuje kompetencje wymagane do współpracy z innymi w celu poprawy zdrowia i dobrego samopoczucia społeczeństwa poprzez dążenie do wspólnego celu.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identyfikować i współpracować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partnerami w rozwiązywaniu problemów zdrowia publicznego;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ykorzystywać umiejętności, takie jak budowanie zespołu, negocjacje, zarządzanie konfliktami i wskazywanie grup do budowania partnerstwa;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pośredniczyć między różnymi interesariuszami w dążeniu do poprawy zdrowia publicznego;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popierać politykę ochrony zdrowia i usługi chroniące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zdrowie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jednostek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społeczności</a:t>
                      </a:r>
                      <a:endParaRPr lang="pl-PL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79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56570"/>
              </p:ext>
            </p:extLst>
          </p:nvPr>
        </p:nvGraphicFramePr>
        <p:xfrm>
          <a:off x="171967" y="933037"/>
          <a:ext cx="8477808" cy="5245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5.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Różnorodność i włączenie społeczne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58826"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identyfikuje kompetencje społeczno-kulturowe wymagane do skutecznego współdziałania z różnymi osobami, grupami i społecznościami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ozpoznawać, w jaki sposób determinanty zdrowia (biologiczne, społeczne, kulturowe, ekonomiczne) wpływają na zdrowie określonych grup ludności;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uwzględniać różnorodność populacji podczas planowania, wdrażania, dostosowywania i oceny programów i polityk w dziedzinie zdrowia publicznego;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zastosować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odpowiednie podejście do osób z różnych środowisk kulturowych; społeczno-ekonomicznych i edukacyjnych oraz osób w każdym wieku, płci, stanu zdrowia;</a:t>
                      </a:r>
                      <a:endParaRPr lang="pl-PL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9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27533"/>
              </p:ext>
            </p:extLst>
          </p:nvPr>
        </p:nvGraphicFramePr>
        <p:xfrm>
          <a:off x="171967" y="933037"/>
          <a:ext cx="8477808" cy="5139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6.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Komunikacja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554167"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kompetencji dotyczy wielu wymiarów komunikacji, w tym wymiany wewnętrznej i zewnętrznej; umiejętność obsługi komputera; dostarczanie odpowiednich informacji różnym odbiorcom; praca z mediami i techniki marketingu społecznego.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963476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 skutecznie komunikować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się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osobami, rodzinami, grupami, społecznościami i współpracownikami;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przekazywać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informacje dla odbiorców profesjonalnych, nieprofesjonalnych;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mobilizować osoby i społeczności, używając odpowiednich mediów, zasobów społeczności i technik marketingu społecznego;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wykorzystywać obecną technologię do skutecznego komunikowania się;</a:t>
                      </a:r>
                      <a:endParaRPr lang="pl-PL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0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49976"/>
              </p:ext>
            </p:extLst>
          </p:nvPr>
        </p:nvGraphicFramePr>
        <p:xfrm>
          <a:off x="515901" y="735639"/>
          <a:ext cx="8477808" cy="55231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7808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7.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Przywództwo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36652"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kategoria koncentruje się na kompetencjach przywódczych, które budują potencjał, poprawiają wydajność i poprawiają jakość środowiska pracy. Umożliwiają także organizacjom i społecznościom tworzenie, komunikowanie i stosowanie wspólnych wizji, misji i wartości.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664656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pracownik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zdrowia publicznego jest w stanie: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określić misję i priorytety organizacji zdrowia publicznego, w której pracuje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realizować je w praktyce;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przyczyniać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się do rozwijania kluczowych wartości i wspólnej wizji w planowaniu i wdrażaniu programów i polityk zdrowia publicznego w społeczności;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wykorzystywać etykę zdrowia publicznego do zarządzania sobą, innymi, informacjami i zasobami;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przyczyniać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się do zespołowego i organizacyjnego uczenia się dla realizacji celów zdrowia publicznego;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przyczyniać się do utrzymania standardów efektywności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organizacji;</a:t>
                      </a:r>
                    </a:p>
                    <a:p>
                      <a:pPr marL="0" indent="0"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zademonstrować umiejętność budowania potencjału społeczności poprzez dzielenie się wiedzą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doświadczeniem.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45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1000" dirty="0">
              <a:solidFill>
                <a:srgbClr val="000000"/>
              </a:solidFill>
            </a:endParaRPr>
          </a:p>
          <a:p>
            <a:pPr algn="just"/>
            <a:r>
              <a:rPr lang="pl-PL" sz="2800" b="1" dirty="0" smtClean="0">
                <a:solidFill>
                  <a:schemeClr val="tx1"/>
                </a:solidFill>
              </a:rPr>
              <a:t>Australia</a:t>
            </a:r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l"/>
            <a:r>
              <a:rPr lang="pl-PL" sz="2400" dirty="0" smtClean="0">
                <a:solidFill>
                  <a:srgbClr val="000000"/>
                </a:solidFill>
              </a:rPr>
              <a:t>Badania </a:t>
            </a:r>
            <a:r>
              <a:rPr lang="pl-PL" sz="2400" dirty="0">
                <a:solidFill>
                  <a:srgbClr val="000000"/>
                </a:solidFill>
              </a:rPr>
              <a:t>dotyczące podstawowych kompetencji w zakresie zdrowia publicznego</a:t>
            </a:r>
          </a:p>
          <a:p>
            <a:r>
              <a:rPr lang="pl-PL" sz="2800" dirty="0"/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Źródło: </a:t>
            </a:r>
            <a:r>
              <a:rPr lang="pl-PL" sz="1600" i="1" dirty="0" err="1" smtClean="0">
                <a:solidFill>
                  <a:srgbClr val="000000"/>
                </a:solidFill>
              </a:rPr>
              <a:t>Core</a:t>
            </a:r>
            <a:r>
              <a:rPr lang="pl-PL" sz="1600" i="1" dirty="0" smtClean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Health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promotion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competencies</a:t>
            </a:r>
            <a:r>
              <a:rPr lang="pl-PL" sz="1600" i="1" dirty="0">
                <a:solidFill>
                  <a:srgbClr val="000000"/>
                </a:solidFill>
              </a:rPr>
              <a:t> for </a:t>
            </a:r>
            <a:r>
              <a:rPr lang="pl-PL" sz="1600" i="1" dirty="0" smtClean="0">
                <a:solidFill>
                  <a:srgbClr val="000000"/>
                </a:solidFill>
              </a:rPr>
              <a:t>Australia, </a:t>
            </a:r>
            <a:r>
              <a:rPr lang="pl-PL" sz="1600" dirty="0" smtClean="0">
                <a:solidFill>
                  <a:srgbClr val="000000"/>
                </a:solidFill>
              </a:rPr>
              <a:t>2007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7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59764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3100" b="1" dirty="0" smtClean="0">
              <a:solidFill>
                <a:srgbClr val="000000"/>
              </a:solidFill>
            </a:endParaRPr>
          </a:p>
          <a:p>
            <a:pPr algn="just"/>
            <a:endParaRPr lang="pl-PL" sz="4400" b="1" dirty="0" smtClean="0">
              <a:solidFill>
                <a:srgbClr val="000000"/>
              </a:solidFill>
            </a:endParaRPr>
          </a:p>
          <a:p>
            <a:pPr algn="just"/>
            <a:endParaRPr lang="pl-PL" sz="4400" b="1" dirty="0">
              <a:solidFill>
                <a:srgbClr val="000000"/>
              </a:solidFill>
            </a:endParaRPr>
          </a:p>
          <a:p>
            <a:pPr algn="just"/>
            <a:r>
              <a:rPr lang="pl-PL" sz="9600" b="1" dirty="0" smtClean="0">
                <a:solidFill>
                  <a:srgbClr val="A3471B"/>
                </a:solidFill>
              </a:rPr>
              <a:t>Wiedza</a:t>
            </a:r>
            <a:r>
              <a:rPr lang="pl-PL" sz="9600" dirty="0" smtClean="0">
                <a:solidFill>
                  <a:srgbClr val="A3471B"/>
                </a:solidFill>
              </a:rPr>
              <a:t> </a:t>
            </a:r>
            <a:r>
              <a:rPr lang="pl-PL" sz="9600" dirty="0" smtClean="0">
                <a:solidFill>
                  <a:srgbClr val="000000"/>
                </a:solidFill>
              </a:rPr>
              <a:t>może być ogólna, teoretyczna, specjalistyczna</a:t>
            </a:r>
          </a:p>
          <a:p>
            <a:pPr algn="just"/>
            <a:endParaRPr lang="pl-PL" sz="9600" dirty="0">
              <a:solidFill>
                <a:srgbClr val="000000"/>
              </a:solidFill>
            </a:endParaRPr>
          </a:p>
          <a:p>
            <a:pPr algn="just"/>
            <a:r>
              <a:rPr lang="pl-PL" sz="9600" dirty="0">
                <a:solidFill>
                  <a:srgbClr val="000000"/>
                </a:solidFill>
              </a:rPr>
              <a:t>o</a:t>
            </a:r>
            <a:r>
              <a:rPr lang="pl-PL" sz="9600" dirty="0" smtClean="0">
                <a:solidFill>
                  <a:srgbClr val="000000"/>
                </a:solidFill>
              </a:rPr>
              <a:t>bejmuje to wszystko </a:t>
            </a:r>
            <a:r>
              <a:rPr lang="pl-PL" sz="9600" dirty="0">
                <a:solidFill>
                  <a:srgbClr val="000000"/>
                </a:solidFill>
              </a:rPr>
              <a:t>czego pracownik nauczył się </a:t>
            </a:r>
            <a:r>
              <a:rPr lang="pl-PL" sz="9600" dirty="0" smtClean="0">
                <a:solidFill>
                  <a:srgbClr val="000000"/>
                </a:solidFill>
              </a:rPr>
              <a:t>nie tylko podczas </a:t>
            </a:r>
            <a:r>
              <a:rPr lang="pl-PL" sz="9600" dirty="0">
                <a:solidFill>
                  <a:srgbClr val="000000"/>
                </a:solidFill>
              </a:rPr>
              <a:t>formalnego procesu </a:t>
            </a:r>
            <a:r>
              <a:rPr lang="pl-PL" sz="9600" dirty="0" smtClean="0">
                <a:solidFill>
                  <a:srgbClr val="000000"/>
                </a:solidFill>
              </a:rPr>
              <a:t>edukacji (szkoły, studia), ale także w ramach samokształcenia się. </a:t>
            </a:r>
            <a:r>
              <a:rPr lang="pl-PL" sz="9600" dirty="0">
                <a:solidFill>
                  <a:srgbClr val="000000"/>
                </a:solidFill>
              </a:rPr>
              <a:t> </a:t>
            </a:r>
            <a:endParaRPr lang="pl-PL" sz="9600" dirty="0" smtClean="0">
              <a:solidFill>
                <a:srgbClr val="000000"/>
              </a:solidFill>
            </a:endParaRPr>
          </a:p>
          <a:p>
            <a:pPr algn="just"/>
            <a:endParaRPr lang="pl-PL" sz="9600" dirty="0">
              <a:solidFill>
                <a:srgbClr val="000000"/>
              </a:solidFill>
            </a:endParaRPr>
          </a:p>
          <a:p>
            <a:pPr algn="just"/>
            <a:r>
              <a:rPr lang="pl-PL" sz="9600" dirty="0" smtClean="0">
                <a:solidFill>
                  <a:srgbClr val="000000"/>
                </a:solidFill>
              </a:rPr>
              <a:t>Tak rozumiana wiedza jest związana z terminem </a:t>
            </a:r>
            <a:r>
              <a:rPr lang="pl-PL" sz="9600" b="1" dirty="0" smtClean="0">
                <a:solidFill>
                  <a:srgbClr val="A3471B"/>
                </a:solidFill>
              </a:rPr>
              <a:t>kwalifikacje</a:t>
            </a:r>
            <a:r>
              <a:rPr lang="pl-PL" sz="9600" b="1" dirty="0" smtClean="0">
                <a:solidFill>
                  <a:srgbClr val="000000"/>
                </a:solidFill>
              </a:rPr>
              <a:t>, </a:t>
            </a:r>
            <a:r>
              <a:rPr lang="pl-PL" sz="9600" dirty="0" smtClean="0">
                <a:solidFill>
                  <a:srgbClr val="000000"/>
                </a:solidFill>
              </a:rPr>
              <a:t>które należy wiązać z formalnym potwierdzeniem  w formie świadectw, dyplomów, certyfikatów określonego statusu wykształcenia.</a:t>
            </a:r>
            <a:endParaRPr lang="pl-PL" sz="9600" dirty="0">
              <a:solidFill>
                <a:srgbClr val="000000"/>
              </a:solidFill>
            </a:endParaRPr>
          </a:p>
          <a:p>
            <a:pPr algn="just"/>
            <a:endParaRPr lang="pl-PL" sz="7400" dirty="0" smtClean="0">
              <a:solidFill>
                <a:srgbClr val="000000"/>
              </a:solidFill>
            </a:endParaRPr>
          </a:p>
          <a:p>
            <a:pPr algn="just"/>
            <a:endParaRPr lang="pl-PL" sz="7400" dirty="0">
              <a:solidFill>
                <a:srgbClr val="000000"/>
              </a:solidFill>
            </a:endParaRPr>
          </a:p>
          <a:p>
            <a:pPr algn="just"/>
            <a:endParaRPr lang="pl-PL" sz="2600" dirty="0" smtClean="0">
              <a:solidFill>
                <a:srgbClr val="000000"/>
              </a:solidFill>
            </a:endParaRPr>
          </a:p>
          <a:p>
            <a:pPr algn="just"/>
            <a:endParaRPr lang="pl-PL" sz="5600" dirty="0" smtClean="0">
              <a:solidFill>
                <a:srgbClr val="000000"/>
              </a:solidFill>
            </a:endParaRPr>
          </a:p>
          <a:p>
            <a:pPr algn="just"/>
            <a:r>
              <a:rPr lang="pl-PL" sz="5600" dirty="0" smtClean="0">
                <a:solidFill>
                  <a:srgbClr val="000000"/>
                </a:solidFill>
              </a:rPr>
              <a:t>S.M</a:t>
            </a:r>
            <a:r>
              <a:rPr lang="pl-PL" sz="5600" dirty="0">
                <a:solidFill>
                  <a:srgbClr val="000000"/>
                </a:solidFill>
              </a:rPr>
              <a:t>. Kwiatkowski, </a:t>
            </a:r>
            <a:r>
              <a:rPr lang="pl-PL" sz="5600" i="1" dirty="0">
                <a:solidFill>
                  <a:srgbClr val="000000"/>
                </a:solidFill>
              </a:rPr>
              <a:t>Idea uczenia się przez całe życie</a:t>
            </a:r>
            <a:r>
              <a:rPr lang="pl-PL" sz="5600" dirty="0">
                <a:solidFill>
                  <a:srgbClr val="000000"/>
                </a:solidFill>
              </a:rPr>
              <a:t>, [w:] Pedagogika pracy, red S.M. Kwiatkowski, A. </a:t>
            </a:r>
            <a:r>
              <a:rPr lang="pl-PL" sz="5600" dirty="0" err="1">
                <a:solidFill>
                  <a:srgbClr val="000000"/>
                </a:solidFill>
              </a:rPr>
              <a:t>Bogaj</a:t>
            </a:r>
            <a:r>
              <a:rPr lang="pl-PL" sz="5600" dirty="0">
                <a:solidFill>
                  <a:srgbClr val="000000"/>
                </a:solidFill>
              </a:rPr>
              <a:t>, B. Baraniak, </a:t>
            </a:r>
            <a:r>
              <a:rPr lang="pl-PL" sz="5600" dirty="0" err="1">
                <a:solidFill>
                  <a:srgbClr val="000000"/>
                </a:solidFill>
              </a:rPr>
              <a:t>WAiP</a:t>
            </a:r>
            <a:r>
              <a:rPr lang="pl-PL" sz="5600" dirty="0">
                <a:solidFill>
                  <a:srgbClr val="000000"/>
                </a:solidFill>
              </a:rPr>
              <a:t>, Warszawa 2017, s.196</a:t>
            </a:r>
          </a:p>
          <a:p>
            <a:pPr algn="just"/>
            <a:endParaRPr lang="pl-PL" sz="23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5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r>
              <a:rPr lang="pl-PL" sz="2600" dirty="0">
                <a:solidFill>
                  <a:srgbClr val="000000"/>
                </a:solidFill>
              </a:rPr>
              <a:t>Celem opracowania było określenie </a:t>
            </a:r>
            <a:r>
              <a:rPr lang="pl-PL" sz="2600" dirty="0" smtClean="0">
                <a:solidFill>
                  <a:srgbClr val="000000"/>
                </a:solidFill>
              </a:rPr>
              <a:t>zestawu </a:t>
            </a:r>
            <a:r>
              <a:rPr lang="pl-PL" sz="2600" dirty="0">
                <a:solidFill>
                  <a:srgbClr val="000000"/>
                </a:solidFill>
              </a:rPr>
              <a:t>podstawowych kompetencji, tj. kompetencji, które lekarz zajmujący się promocją zdrowia powinien mieć niezależnie od tego, w jakim otoczeniu </a:t>
            </a:r>
            <a:r>
              <a:rPr lang="pl-PL" sz="2600" dirty="0" smtClean="0">
                <a:solidFill>
                  <a:srgbClr val="000000"/>
                </a:solidFill>
              </a:rPr>
              <a:t>pracuje</a:t>
            </a: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r>
              <a:rPr lang="pl-PL" sz="2600" dirty="0" smtClean="0">
                <a:solidFill>
                  <a:srgbClr val="000000"/>
                </a:solidFill>
              </a:rPr>
              <a:t>Wyróżniono </a:t>
            </a:r>
            <a:r>
              <a:rPr lang="pl-PL" sz="2600" dirty="0">
                <a:solidFill>
                  <a:srgbClr val="000000"/>
                </a:solidFill>
              </a:rPr>
              <a:t>10 </a:t>
            </a:r>
            <a:r>
              <a:rPr lang="pl-PL" sz="2600" dirty="0" smtClean="0">
                <a:solidFill>
                  <a:srgbClr val="000000"/>
                </a:solidFill>
              </a:rPr>
              <a:t>podstawowych</a:t>
            </a:r>
            <a:r>
              <a:rPr lang="pl-PL" sz="2600" b="1" dirty="0" smtClean="0"/>
              <a:t> </a:t>
            </a:r>
            <a:r>
              <a:rPr lang="pl-PL" sz="2600" dirty="0" smtClean="0">
                <a:solidFill>
                  <a:srgbClr val="000000"/>
                </a:solidFill>
              </a:rPr>
              <a:t>kompetencji </a:t>
            </a:r>
            <a:r>
              <a:rPr lang="pl-PL" sz="2600" dirty="0">
                <a:solidFill>
                  <a:srgbClr val="000000"/>
                </a:solidFill>
              </a:rPr>
              <a:t>promocji zdrowia dla Australii </a:t>
            </a:r>
          </a:p>
          <a:p>
            <a:r>
              <a:rPr lang="pl-PL" sz="2800" dirty="0"/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Źródło: </a:t>
            </a:r>
            <a:r>
              <a:rPr lang="pl-PL" sz="1600" i="1" dirty="0" err="1" smtClean="0">
                <a:solidFill>
                  <a:srgbClr val="000000"/>
                </a:solidFill>
              </a:rPr>
              <a:t>Core</a:t>
            </a:r>
            <a:r>
              <a:rPr lang="pl-PL" sz="1600" i="1" dirty="0" smtClean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Health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promotion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competencies</a:t>
            </a:r>
            <a:r>
              <a:rPr lang="pl-PL" sz="1600" i="1" dirty="0">
                <a:solidFill>
                  <a:srgbClr val="000000"/>
                </a:solidFill>
              </a:rPr>
              <a:t> for </a:t>
            </a:r>
            <a:r>
              <a:rPr lang="pl-PL" sz="1600" i="1" dirty="0" smtClean="0">
                <a:solidFill>
                  <a:srgbClr val="000000"/>
                </a:solidFill>
              </a:rPr>
              <a:t>Australia, </a:t>
            </a:r>
            <a:r>
              <a:rPr lang="pl-PL" sz="1600" dirty="0" smtClean="0">
                <a:solidFill>
                  <a:srgbClr val="000000"/>
                </a:solidFill>
              </a:rPr>
              <a:t>2007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r>
              <a:rPr lang="pl-PL" sz="2600" dirty="0" smtClean="0">
                <a:solidFill>
                  <a:srgbClr val="000000"/>
                </a:solidFill>
              </a:rPr>
              <a:t>Celem </a:t>
            </a:r>
            <a:r>
              <a:rPr lang="pl-PL" sz="2600" dirty="0">
                <a:solidFill>
                  <a:srgbClr val="000000"/>
                </a:solidFill>
              </a:rPr>
              <a:t>opracowania było określenie </a:t>
            </a:r>
            <a:r>
              <a:rPr lang="pl-PL" sz="2600" dirty="0" smtClean="0">
                <a:solidFill>
                  <a:srgbClr val="000000"/>
                </a:solidFill>
              </a:rPr>
              <a:t>zestawu </a:t>
            </a:r>
            <a:r>
              <a:rPr lang="pl-PL" sz="2600" dirty="0">
                <a:solidFill>
                  <a:srgbClr val="000000"/>
                </a:solidFill>
              </a:rPr>
              <a:t>podstawowych kompetencji, tj. kompetencji, które lekarz zajmujący się promocją zdrowia powinien mieć niezależnie od tego, w jakim otoczeniu </a:t>
            </a:r>
            <a:r>
              <a:rPr lang="pl-PL" sz="2600" dirty="0" smtClean="0">
                <a:solidFill>
                  <a:srgbClr val="000000"/>
                </a:solidFill>
              </a:rPr>
              <a:t>pracuje</a:t>
            </a: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r>
              <a:rPr lang="pl-PL" sz="2600" dirty="0" smtClean="0">
                <a:solidFill>
                  <a:srgbClr val="000000"/>
                </a:solidFill>
              </a:rPr>
              <a:t>Wyróżniono </a:t>
            </a:r>
            <a:r>
              <a:rPr lang="pl-PL" sz="2600" dirty="0">
                <a:solidFill>
                  <a:srgbClr val="000000"/>
                </a:solidFill>
              </a:rPr>
              <a:t>10 </a:t>
            </a:r>
            <a:r>
              <a:rPr lang="pl-PL" sz="2600" dirty="0" smtClean="0">
                <a:solidFill>
                  <a:srgbClr val="000000"/>
                </a:solidFill>
              </a:rPr>
              <a:t>podstawowych</a:t>
            </a:r>
            <a:r>
              <a:rPr lang="pl-PL" sz="2600" b="1" dirty="0" smtClean="0"/>
              <a:t> </a:t>
            </a:r>
            <a:r>
              <a:rPr lang="pl-PL" sz="2600" dirty="0" smtClean="0">
                <a:solidFill>
                  <a:srgbClr val="000000"/>
                </a:solidFill>
              </a:rPr>
              <a:t>kompetencji </a:t>
            </a:r>
            <a:r>
              <a:rPr lang="pl-PL" sz="2600" dirty="0">
                <a:solidFill>
                  <a:srgbClr val="000000"/>
                </a:solidFill>
              </a:rPr>
              <a:t>promocji zdrowia dla </a:t>
            </a:r>
            <a:r>
              <a:rPr lang="pl-PL" sz="2600" dirty="0" smtClean="0">
                <a:solidFill>
                  <a:srgbClr val="000000"/>
                </a:solidFill>
              </a:rPr>
              <a:t>Australii </a:t>
            </a:r>
            <a:endParaRPr lang="pl-PL" sz="2600" dirty="0">
              <a:solidFill>
                <a:srgbClr val="000000"/>
              </a:solidFill>
            </a:endParaRPr>
          </a:p>
          <a:p>
            <a:pPr algn="just"/>
            <a:endParaRPr lang="pl-PL" sz="2800" dirty="0"/>
          </a:p>
          <a:p>
            <a:pPr algn="l"/>
            <a:r>
              <a:rPr lang="pl-PL" sz="2600" dirty="0" smtClean="0">
                <a:solidFill>
                  <a:schemeClr val="tx1"/>
                </a:solidFill>
              </a:rPr>
              <a:t>Wyróżnione kompetencje dotyczą aktywności pracowników ochrony zdrowia związanych z promocją zdrowia i zdrowego trybu życia. </a:t>
            </a:r>
            <a:endParaRPr lang="pl-PL" sz="26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</a:rPr>
              <a:t>Źródło: </a:t>
            </a:r>
            <a:r>
              <a:rPr lang="pl-PL" sz="1600" i="1" dirty="0" err="1" smtClean="0">
                <a:solidFill>
                  <a:srgbClr val="000000"/>
                </a:solidFill>
              </a:rPr>
              <a:t>Core</a:t>
            </a:r>
            <a:r>
              <a:rPr lang="pl-PL" sz="1600" i="1" dirty="0" smtClean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Health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promotion</a:t>
            </a:r>
            <a:r>
              <a:rPr lang="pl-PL" sz="1600" i="1" dirty="0">
                <a:solidFill>
                  <a:srgbClr val="000000"/>
                </a:solidFill>
              </a:rPr>
              <a:t> </a:t>
            </a:r>
            <a:r>
              <a:rPr lang="pl-PL" sz="1600" i="1" dirty="0" err="1">
                <a:solidFill>
                  <a:srgbClr val="000000"/>
                </a:solidFill>
              </a:rPr>
              <a:t>competencies</a:t>
            </a:r>
            <a:r>
              <a:rPr lang="pl-PL" sz="1600" i="1" dirty="0">
                <a:solidFill>
                  <a:srgbClr val="000000"/>
                </a:solidFill>
              </a:rPr>
              <a:t> for </a:t>
            </a:r>
            <a:r>
              <a:rPr lang="pl-PL" sz="1600" i="1" dirty="0" smtClean="0">
                <a:solidFill>
                  <a:srgbClr val="000000"/>
                </a:solidFill>
              </a:rPr>
              <a:t>Australia, </a:t>
            </a:r>
            <a:r>
              <a:rPr lang="pl-PL" sz="1600" dirty="0" smtClean="0">
                <a:solidFill>
                  <a:srgbClr val="000000"/>
                </a:solidFill>
              </a:rPr>
              <a:t>2007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90692"/>
              </p:ext>
            </p:extLst>
          </p:nvPr>
        </p:nvGraphicFramePr>
        <p:xfrm>
          <a:off x="555585" y="1171552"/>
          <a:ext cx="7447482" cy="47253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1. 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Potrzeby</a:t>
                      </a:r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 i determinanty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1774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Przeprowadzenie odpowiedniej oceny </a:t>
                      </a:r>
                      <a:r>
                        <a:rPr lang="pl-PL" sz="2000" dirty="0">
                          <a:effectLst/>
                        </a:rPr>
                        <a:t>potrzeb i </a:t>
                      </a:r>
                      <a:r>
                        <a:rPr lang="pl-PL" sz="2000" dirty="0" smtClean="0">
                          <a:effectLst/>
                        </a:rPr>
                        <a:t>wykazanie zrozumienia </a:t>
                      </a:r>
                      <a:r>
                        <a:rPr lang="pl-PL" sz="2000" dirty="0">
                          <a:effectLst/>
                        </a:rPr>
                        <a:t>uwarunkowań </a:t>
                      </a:r>
                      <a:r>
                        <a:rPr lang="pl-PL" sz="2000" dirty="0" smtClean="0">
                          <a:effectLst/>
                        </a:rPr>
                        <a:t>zdrowia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6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</a:t>
                      </a:r>
                      <a:r>
                        <a:rPr lang="pl-PL" sz="1800" dirty="0" smtClean="0">
                          <a:effectLst/>
                        </a:rPr>
                        <a:t>:</a:t>
                      </a:r>
                      <a:endParaRPr lang="pl-PL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pl-PL" sz="1800" dirty="0" smtClean="0">
                          <a:effectLst/>
                        </a:rPr>
                        <a:t>identyfikować </a:t>
                      </a:r>
                      <a:r>
                        <a:rPr lang="pl-PL" sz="1800" dirty="0">
                          <a:effectLst/>
                        </a:rPr>
                        <a:t>potrzeby  i </a:t>
                      </a:r>
                      <a:r>
                        <a:rPr lang="pl-PL" sz="1800" dirty="0" smtClean="0">
                          <a:effectLst/>
                        </a:rPr>
                        <a:t>źródła </a:t>
                      </a:r>
                      <a:r>
                        <a:rPr lang="pl-PL" sz="1800" dirty="0">
                          <a:effectLst/>
                        </a:rPr>
                        <a:t>danych na temat potrzeb zdrowotnych osób / społeczności / </a:t>
                      </a:r>
                      <a:r>
                        <a:rPr lang="pl-PL" sz="1800" dirty="0" smtClean="0">
                          <a:effectLst/>
                        </a:rPr>
                        <a:t>populacji</a:t>
                      </a:r>
                      <a:endParaRPr lang="pl-PL" sz="1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pl-PL" sz="1800" dirty="0">
                          <a:effectLst/>
                        </a:rPr>
                        <a:t>identyfikować czynniki behawioralne, środowiskowe i organizacyjne, które promują zdrowie lub </a:t>
                      </a:r>
                      <a:r>
                        <a:rPr lang="pl-PL" sz="1800" dirty="0" smtClean="0">
                          <a:effectLst/>
                        </a:rPr>
                        <a:t>na nie wpływają 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pl-PL" sz="1800" dirty="0" smtClean="0">
                          <a:effectLst/>
                        </a:rPr>
                        <a:t>ustalać </a:t>
                      </a:r>
                      <a:r>
                        <a:rPr lang="pl-PL" sz="1800" dirty="0">
                          <a:effectLst/>
                        </a:rPr>
                        <a:t>priorytety promocji zdrowia na podstawie dostępnych dowodów, wykorzystując dane regionalne, stanowe i krajowe</a:t>
                      </a:r>
                      <a:r>
                        <a:rPr lang="pl-PL" sz="2000" dirty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6294"/>
              </p:ext>
            </p:extLst>
          </p:nvPr>
        </p:nvGraphicFramePr>
        <p:xfrm>
          <a:off x="555585" y="1171552"/>
          <a:ext cx="7447482" cy="4581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721779">
                <a:tc>
                  <a:txBody>
                    <a:bodyPr/>
                    <a:lstStyle/>
                    <a:p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Planowanie i konsultacje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033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Zaplanowanie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odpowiedniej interwencji promującej zdrowie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9309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stanie:</a:t>
                      </a: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zaangażować członków społeczności i interesariuszy w planowanie i ocenę programu</a:t>
                      </a: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opracowywać logiczne, trwałe programy zdrowotne oparte na teorii i dowodach</a:t>
                      </a: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formułować odpowiednie i mierzalne cele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wybierać i uwzględniać wdrożenie odpowiednich (sprawdzonych / najlepszych) praktyk/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strategii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48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4626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45720"/>
              </p:ext>
            </p:extLst>
          </p:nvPr>
        </p:nvGraphicFramePr>
        <p:xfrm>
          <a:off x="555585" y="1171552"/>
          <a:ext cx="7447482" cy="37934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524618">
                <a:tc>
                  <a:txBody>
                    <a:bodyPr/>
                    <a:lstStyle/>
                    <a:p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Wsparcie</a:t>
                      </a:r>
                      <a:r>
                        <a:rPr lang="pl-PL" sz="2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społeczności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179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Opracowywać strategie, które umożliwią społecznościom podejmowanie inicjatyw promujących zdrowie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4459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</a:t>
                      </a:r>
                      <a:r>
                        <a:rPr lang="pl-PL" sz="1800" dirty="0" smtClean="0">
                          <a:effectLst/>
                        </a:rPr>
                        <a:t>:</a:t>
                      </a:r>
                    </a:p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asystować, wspierać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budować zdolności usługodawców i pracowników ochrony zdrowia w celu zastosowania metod i programów promocji zdrowia.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35912"/>
              </p:ext>
            </p:extLst>
          </p:nvPr>
        </p:nvGraphicFramePr>
        <p:xfrm>
          <a:off x="370390" y="1537976"/>
          <a:ext cx="7751731" cy="3161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1731"/>
              </a:tblGrid>
              <a:tr h="0">
                <a:tc>
                  <a:txBody>
                    <a:bodyPr/>
                    <a:lstStyle/>
                    <a:p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Polityka, wsparcie i środowisko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033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Stosowanie strategii, które koncentrować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się będą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zmianach strukturalnych i środowiskowych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9420"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</a:t>
                      </a:r>
                      <a:r>
                        <a:rPr lang="pl-PL" sz="1800" dirty="0" smtClean="0">
                          <a:effectLst/>
                        </a:rPr>
                        <a:t>powinni:</a:t>
                      </a:r>
                      <a:endParaRPr lang="pl-PL" sz="1800" dirty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być świadomi jakie są priorytety krajowe i określać, jaki mają one wpływ na lokalne plany</a:t>
                      </a:r>
                    </a:p>
                    <a:p>
                      <a:pPr marL="0" lvl="0" indent="0">
                        <a:lnSpc>
                          <a:spcPct val="140000"/>
                        </a:lnSpc>
                        <a:buFont typeface="Wingdings" charset="2"/>
                        <a:buNone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49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74105"/>
              </p:ext>
            </p:extLst>
          </p:nvPr>
        </p:nvGraphicFramePr>
        <p:xfrm>
          <a:off x="555585" y="1594907"/>
          <a:ext cx="7447482" cy="3895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71985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5.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Budowanie partnerstwa</a:t>
                      </a:r>
                      <a:r>
                        <a:rPr lang="pl-PL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069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Praca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wdrażanie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partnerstwa na rzecz zdrowia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65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</a:t>
                      </a:r>
                      <a:r>
                        <a:rPr lang="pl-PL" sz="1800" dirty="0" smtClean="0">
                          <a:effectLst/>
                        </a:rPr>
                        <a:t>:</a:t>
                      </a:r>
                      <a:endParaRPr lang="pl-PL" sz="1800" dirty="0">
                        <a:effectLst/>
                      </a:endParaRP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skutecznie współpracować ze społecznościami, organizacjami i innymi sektorami</a:t>
                      </a:r>
                    </a:p>
                    <a:p>
                      <a:pPr marL="285750" lvl="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identyfikować kluczowe elementy skutecznej polityki promocji zdrowia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współpracować z innymi specjalistami i organizacjami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12197"/>
              </p:ext>
            </p:extLst>
          </p:nvPr>
        </p:nvGraphicFramePr>
        <p:xfrm>
          <a:off x="555585" y="1171552"/>
          <a:ext cx="7447482" cy="413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21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6. Komunikacja</a:t>
                      </a:r>
                      <a:endParaRPr lang="pl-PL" sz="24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3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Skuteczna komunikacja z innymi profesjonalistami i pacjentami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06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stanie: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pisać raporty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komunikować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się słownie i słuchać refleksyjnie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dostosować komunikację tak, aby uwzględnić różnice kulturowe i inne (np. płeć, wiek, pochodzenie)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umieć wyartykułować specjalistyczny żargon promocji zdrowia zrozumiałym językiem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posiadać umiejętności interpersonalne (negocjacji, pracy zespołowej, rozwiązywania konfliktów)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54842"/>
              </p:ext>
            </p:extLst>
          </p:nvPr>
        </p:nvGraphicFramePr>
        <p:xfrm>
          <a:off x="555585" y="1727204"/>
          <a:ext cx="7447482" cy="37191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7. 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Wiedza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0708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Wykazywanie się odpowiednią wiedzą do prowadzenia promocji zdrowia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29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stanie: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zastosować teorię do planowania, wdrażania i badań promocji zdrowia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posiadać wiedzę na temat systemu opieki zdrowotnej i szerszych systemów, które mają wpływ na zdrowie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być na bieżąco z krajowymi i międzynarodowymi wydarzeniami w dziedzinie promocji zdrowia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88271"/>
              </p:ext>
            </p:extLst>
          </p:nvPr>
        </p:nvGraphicFramePr>
        <p:xfrm>
          <a:off x="859833" y="1647825"/>
          <a:ext cx="7434254" cy="3300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4254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8. </a:t>
                      </a:r>
                      <a:r>
                        <a:rPr lang="pl-PL" sz="2400" kern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Organizacja i zarządzanie</a:t>
                      </a:r>
                      <a:r>
                        <a:rPr lang="pl-PL" sz="2400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pl-PL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806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Organizacja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zarządzanie działaniami promującymi zdrowie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77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</a:t>
                      </a:r>
                      <a:r>
                        <a:rPr lang="pl-PL" sz="1800" dirty="0" smtClean="0">
                          <a:effectLst/>
                        </a:rPr>
                        <a:t>powinni:</a:t>
                      </a:r>
                      <a:endParaRPr lang="pl-PL" sz="1800" dirty="0">
                        <a:effectLst/>
                      </a:endParaRP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wykazywać takie cechy jak: </a:t>
                      </a:r>
                    </a:p>
                    <a:p>
                      <a:pPr marL="0" lvl="0" indent="0">
                        <a:buFont typeface="Wingdings" charset="2"/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kreatywność, wrażliwość, inicjatywę, elastyczność, współpracę i uczciwość zawodową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posiadać umiejętności  pracy w ramach zespołu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36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l-PL" sz="3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pl-PL" sz="3600" b="1" dirty="0" smtClean="0">
              <a:solidFill>
                <a:schemeClr val="tx1"/>
              </a:solidFill>
            </a:endParaRPr>
          </a:p>
          <a:p>
            <a:pPr algn="just"/>
            <a:r>
              <a:rPr lang="pl-PL" sz="4400" dirty="0">
                <a:solidFill>
                  <a:srgbClr val="000000"/>
                </a:solidFill>
              </a:rPr>
              <a:t>Drugi komponent kompetencji (bardziej praktyczny) czyli </a:t>
            </a:r>
            <a:r>
              <a:rPr lang="pl-PL" sz="4400" b="1" dirty="0">
                <a:solidFill>
                  <a:srgbClr val="A3471B"/>
                </a:solidFill>
              </a:rPr>
              <a:t>umiejętności</a:t>
            </a:r>
          </a:p>
          <a:p>
            <a:pPr algn="just"/>
            <a:endParaRPr lang="pl-PL" sz="5400" dirty="0">
              <a:solidFill>
                <a:srgbClr val="000000"/>
              </a:solidFill>
            </a:endParaRPr>
          </a:p>
          <a:p>
            <a:pPr algn="just"/>
            <a:r>
              <a:rPr lang="pl-PL" sz="4400" dirty="0">
                <a:solidFill>
                  <a:srgbClr val="000000"/>
                </a:solidFill>
              </a:rPr>
              <a:t>dotyczą działań, które pracownik rzeczywiście potrafi wykonać i często utożsamiane bywają z </a:t>
            </a:r>
            <a:r>
              <a:rPr lang="pl-PL" sz="4400" b="1" dirty="0">
                <a:solidFill>
                  <a:srgbClr val="000000"/>
                </a:solidFill>
              </a:rPr>
              <a:t>doświadczeniem bądź </a:t>
            </a:r>
            <a:r>
              <a:rPr lang="pl-PL" sz="4400" b="1" dirty="0" smtClean="0">
                <a:solidFill>
                  <a:srgbClr val="000000"/>
                </a:solidFill>
              </a:rPr>
              <a:t>zdolnościami, predyspozycje </a:t>
            </a:r>
            <a:r>
              <a:rPr lang="pl-PL" sz="4400" b="1" dirty="0">
                <a:solidFill>
                  <a:srgbClr val="000000"/>
                </a:solidFill>
              </a:rPr>
              <a:t>do działania. </a:t>
            </a:r>
          </a:p>
          <a:p>
            <a:pPr algn="just"/>
            <a:endParaRPr lang="pl-PL" sz="4400" dirty="0">
              <a:solidFill>
                <a:srgbClr val="000000"/>
              </a:solidFill>
            </a:endParaRPr>
          </a:p>
          <a:p>
            <a:pPr algn="just"/>
            <a:endParaRPr lang="pl-PL" sz="5100" dirty="0">
              <a:solidFill>
                <a:srgbClr val="000000"/>
              </a:solidFill>
            </a:endParaRPr>
          </a:p>
          <a:p>
            <a:pPr algn="just"/>
            <a:endParaRPr lang="pl-PL" sz="3800" dirty="0">
              <a:solidFill>
                <a:srgbClr val="000000"/>
              </a:solidFill>
            </a:endParaRPr>
          </a:p>
          <a:p>
            <a:pPr algn="just"/>
            <a:endParaRPr lang="pl-PL" sz="3800" dirty="0" smtClean="0">
              <a:solidFill>
                <a:srgbClr val="000000"/>
              </a:solidFill>
            </a:endParaRPr>
          </a:p>
          <a:p>
            <a:pPr algn="just"/>
            <a:endParaRPr lang="pl-PL" sz="1300" dirty="0">
              <a:solidFill>
                <a:srgbClr val="000000"/>
              </a:solidFill>
            </a:endParaRPr>
          </a:p>
          <a:p>
            <a:pPr algn="just"/>
            <a:endParaRPr lang="pl-PL" sz="13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pPr algn="just"/>
            <a:r>
              <a:rPr lang="pl-PL" sz="2400" dirty="0"/>
              <a:t> </a:t>
            </a:r>
            <a:endParaRPr lang="pl-PL" sz="2400" dirty="0" smtClean="0">
              <a:solidFill>
                <a:srgbClr val="000000"/>
              </a:solidFill>
            </a:endParaRP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90811"/>
              </p:ext>
            </p:extLst>
          </p:nvPr>
        </p:nvGraphicFramePr>
        <p:xfrm>
          <a:off x="555585" y="1977689"/>
          <a:ext cx="7447482" cy="2943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9.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Ewaluacja i prace badawcze</a:t>
                      </a:r>
                      <a:r>
                        <a:rPr lang="pl-PL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l-PL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44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Ocenianie promocji zdrowia</a:t>
                      </a:r>
                      <a:r>
                        <a:rPr lang="pl-PL" sz="2000" dirty="0" smtClean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75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stanie: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monitorować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programy i dostosowywać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wybierać instrumenty ewaluacji promocji zdrowia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przekazywać wyniki ewaluacji </a:t>
                      </a:r>
                      <a:r>
                        <a:rPr lang="pl-PL" dirty="0" smtClean="0">
                          <a:effectLst/>
                        </a:rPr>
                        <a:t>promocji zdrowia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20175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000" dirty="0" smtClean="0">
              <a:solidFill>
                <a:srgbClr val="000000"/>
              </a:solidFill>
            </a:endParaRPr>
          </a:p>
          <a:p>
            <a:pPr algn="just"/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91081"/>
              </p:ext>
            </p:extLst>
          </p:nvPr>
        </p:nvGraphicFramePr>
        <p:xfrm>
          <a:off x="555585" y="1171552"/>
          <a:ext cx="7447482" cy="3644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47482"/>
              </a:tblGrid>
              <a:tr h="621800">
                <a:tc>
                  <a:txBody>
                    <a:bodyPr/>
                    <a:lstStyle/>
                    <a:p>
                      <a:r>
                        <a:rPr lang="pl-PL" sz="2400" kern="1200" dirty="0" smtClean="0">
                          <a:solidFill>
                            <a:srgbClr val="000000"/>
                          </a:solidFill>
                          <a:effectLst/>
                        </a:rPr>
                        <a:t>10. </a:t>
                      </a:r>
                      <a:r>
                        <a:rPr lang="pl-PL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technologii</a:t>
                      </a:r>
                      <a:r>
                        <a:rPr lang="pl-PL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endParaRPr lang="pl-PL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864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Posiadanie umiejętności zastosowania odpowiednich technologii</a:t>
                      </a: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83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specjaliści </a:t>
                      </a:r>
                      <a:r>
                        <a:rPr lang="pl-PL" sz="1800" dirty="0">
                          <a:effectLst/>
                        </a:rPr>
                        <a:t>od promocji zdrowia powinni być w stanie: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obsługiwać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komputer, edytory tekstu i systemy poczty e-mail itp.</a:t>
                      </a:r>
                    </a:p>
                    <a:p>
                      <a:pPr marL="285750" lvl="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tworzyć pisemne / graficzne materiały prezentacyjne za pomocą komputera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używać Internetu jako narzędzia pracy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pl-PL" dirty="0" smtClean="0">
                          <a:effectLst/>
                        </a:rPr>
                        <a:t>wykorzystywać technologie</a:t>
                      </a:r>
                      <a:r>
                        <a:rPr lang="pl-PL" baseline="0" dirty="0" smtClean="0">
                          <a:effectLst/>
                        </a:rPr>
                        <a:t> informacyjne</a:t>
                      </a:r>
                      <a:endParaRPr lang="pl-PL" dirty="0" smtClean="0">
                        <a:effectLst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endParaRPr lang="pl-PL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78550" y="933037"/>
            <a:ext cx="8229600" cy="52526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6000" b="1" dirty="0">
              <a:solidFill>
                <a:schemeClr val="tx1"/>
              </a:solidFill>
            </a:endParaRPr>
          </a:p>
          <a:p>
            <a:pPr algn="just"/>
            <a:endParaRPr lang="pl-PL" sz="6000" b="1" dirty="0">
              <a:solidFill>
                <a:schemeClr val="tx1"/>
              </a:solidFill>
            </a:endParaRPr>
          </a:p>
          <a:p>
            <a:pPr algn="just"/>
            <a:r>
              <a:rPr lang="pl-PL" sz="9600" dirty="0" smtClean="0">
                <a:solidFill>
                  <a:schemeClr val="tx1"/>
                </a:solidFill>
              </a:rPr>
              <a:t>Projekt Europejski</a:t>
            </a:r>
          </a:p>
          <a:p>
            <a:pPr algn="just"/>
            <a:endParaRPr lang="pl-PL" sz="9600" b="1" i="1" dirty="0" smtClean="0">
              <a:solidFill>
                <a:schemeClr val="tx1"/>
              </a:solidFill>
            </a:endParaRPr>
          </a:p>
          <a:p>
            <a:pPr algn="just"/>
            <a:endParaRPr lang="pl-PL" sz="9600" b="1" i="1" dirty="0">
              <a:solidFill>
                <a:schemeClr val="tx1"/>
              </a:solidFill>
            </a:endParaRPr>
          </a:p>
          <a:p>
            <a:pPr algn="just"/>
            <a:r>
              <a:rPr lang="pl-PL" sz="9600" b="1" i="1" dirty="0" smtClean="0">
                <a:solidFill>
                  <a:schemeClr val="tx1"/>
                </a:solidFill>
              </a:rPr>
              <a:t>Rozwijanie </a:t>
            </a:r>
            <a:r>
              <a:rPr lang="pl-PL" sz="9600" b="1" i="1" dirty="0">
                <a:solidFill>
                  <a:schemeClr val="tx1"/>
                </a:solidFill>
              </a:rPr>
              <a:t>kompetencji i standardów zawodowych w zakresie budowania potencjału w zakresie promowania zdrowia w Europie</a:t>
            </a:r>
            <a:endParaRPr lang="pl-PL" sz="9600" b="1" i="1" dirty="0" smtClean="0">
              <a:solidFill>
                <a:schemeClr val="tx1"/>
              </a:solidFill>
            </a:endParaRPr>
          </a:p>
          <a:p>
            <a:pPr algn="just"/>
            <a:endParaRPr lang="pl-PL" sz="2800" b="1" dirty="0">
              <a:solidFill>
                <a:schemeClr val="tx1"/>
              </a:solidFill>
            </a:endParaRPr>
          </a:p>
          <a:p>
            <a:pPr algn="just"/>
            <a:endParaRPr lang="pl-PL" sz="2800" dirty="0" smtClean="0">
              <a:solidFill>
                <a:srgbClr val="000000"/>
              </a:solidFill>
            </a:endParaRPr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endParaRPr lang="pl-PL" sz="2800" b="1" dirty="0"/>
          </a:p>
          <a:p>
            <a:endParaRPr lang="pl-PL" sz="2800" b="1" dirty="0" smtClean="0"/>
          </a:p>
          <a:p>
            <a:pPr algn="l"/>
            <a:r>
              <a:rPr lang="pl-PL" sz="7200" dirty="0">
                <a:solidFill>
                  <a:srgbClr val="000000"/>
                </a:solidFill>
              </a:rPr>
              <a:t>Projekt </a:t>
            </a:r>
            <a:r>
              <a:rPr lang="pl-PL" sz="7200" dirty="0" err="1">
                <a:solidFill>
                  <a:srgbClr val="000000"/>
                </a:solidFill>
              </a:rPr>
              <a:t>CompHP</a:t>
            </a:r>
            <a:r>
              <a:rPr lang="pl-PL" sz="7200" dirty="0">
                <a:solidFill>
                  <a:srgbClr val="000000"/>
                </a:solidFill>
              </a:rPr>
              <a:t> był finansowany w ramach Programu Unii Europejskiej w dziedzinie zdrowia od 2009 do 2012 roku.</a:t>
            </a:r>
            <a:endParaRPr lang="pl-PL" sz="7200" dirty="0" smtClean="0">
              <a:solidFill>
                <a:srgbClr val="000000"/>
              </a:solidFill>
            </a:endParaRPr>
          </a:p>
          <a:p>
            <a:pPr algn="l"/>
            <a:endParaRPr lang="pl-PL" sz="2800" b="1" dirty="0"/>
          </a:p>
          <a:p>
            <a:pPr algn="l"/>
            <a:endParaRPr lang="pl-PL" sz="2800" b="1" dirty="0" smtClean="0"/>
          </a:p>
          <a:p>
            <a:pPr algn="l"/>
            <a:endParaRPr lang="pl-PL" sz="2800" b="1" dirty="0"/>
          </a:p>
          <a:p>
            <a:pPr algn="l"/>
            <a:endParaRPr lang="pl-PL" sz="2800" b="1" dirty="0" smtClean="0"/>
          </a:p>
          <a:p>
            <a:pPr algn="l"/>
            <a:endParaRPr lang="pl-PL" sz="2800" b="1" dirty="0" smtClean="0"/>
          </a:p>
          <a:p>
            <a:pPr algn="l"/>
            <a:endParaRPr lang="pl-PL" sz="2800" b="1" dirty="0"/>
          </a:p>
          <a:p>
            <a:pPr algn="l"/>
            <a:endParaRPr lang="pl-PL" sz="2800" b="1" dirty="0" smtClean="0"/>
          </a:p>
          <a:p>
            <a:pPr algn="l"/>
            <a:r>
              <a:rPr lang="pl-PL" sz="6200" dirty="0" err="1" smtClean="0">
                <a:solidFill>
                  <a:schemeClr val="tx1"/>
                </a:solidFill>
              </a:rPr>
              <a:t>Żródło</a:t>
            </a:r>
            <a:r>
              <a:rPr lang="pl-PL" sz="6200" dirty="0" smtClean="0">
                <a:solidFill>
                  <a:schemeClr val="tx1"/>
                </a:solidFill>
              </a:rPr>
              <a:t>: </a:t>
            </a:r>
            <a:r>
              <a:rPr lang="pl-PL" sz="6200" dirty="0" err="1" smtClean="0">
                <a:solidFill>
                  <a:schemeClr val="tx1"/>
                </a:solidFill>
              </a:rPr>
              <a:t>CompHP</a:t>
            </a:r>
            <a:r>
              <a:rPr lang="pl-PL" sz="6200" dirty="0" smtClean="0">
                <a:solidFill>
                  <a:schemeClr val="tx1"/>
                </a:solidFill>
              </a:rPr>
              <a:t> , </a:t>
            </a:r>
            <a:r>
              <a:rPr lang="pl-PL" sz="6200" i="1" dirty="0" smtClean="0">
                <a:solidFill>
                  <a:schemeClr val="tx1"/>
                </a:solidFill>
              </a:rPr>
              <a:t>Developing </a:t>
            </a:r>
            <a:r>
              <a:rPr lang="pl-PL" sz="6200" i="1" dirty="0" err="1">
                <a:solidFill>
                  <a:schemeClr val="tx1"/>
                </a:solidFill>
              </a:rPr>
              <a:t>competencies</a:t>
            </a:r>
            <a:r>
              <a:rPr lang="pl-PL" sz="6200" i="1" dirty="0">
                <a:solidFill>
                  <a:schemeClr val="tx1"/>
                </a:solidFill>
              </a:rPr>
              <a:t> and </a:t>
            </a:r>
            <a:r>
              <a:rPr lang="pl-PL" sz="6200" i="1" dirty="0" err="1">
                <a:solidFill>
                  <a:schemeClr val="tx1"/>
                </a:solidFill>
              </a:rPr>
              <a:t>professional</a:t>
            </a:r>
            <a:r>
              <a:rPr lang="pl-PL" sz="6200" i="1" dirty="0">
                <a:solidFill>
                  <a:schemeClr val="tx1"/>
                </a:solidFill>
              </a:rPr>
              <a:t> </a:t>
            </a:r>
            <a:r>
              <a:rPr lang="pl-PL" sz="6200" i="1" dirty="0" err="1">
                <a:solidFill>
                  <a:schemeClr val="tx1"/>
                </a:solidFill>
              </a:rPr>
              <a:t>standards</a:t>
            </a:r>
            <a:r>
              <a:rPr lang="pl-PL" sz="6200" i="1" dirty="0">
                <a:solidFill>
                  <a:schemeClr val="tx1"/>
                </a:solidFill>
              </a:rPr>
              <a:t> for </a:t>
            </a:r>
            <a:r>
              <a:rPr lang="pl-PL" sz="6200" i="1" dirty="0" err="1">
                <a:solidFill>
                  <a:schemeClr val="tx1"/>
                </a:solidFill>
              </a:rPr>
              <a:t>Health</a:t>
            </a:r>
            <a:r>
              <a:rPr lang="pl-PL" sz="6200" i="1" dirty="0">
                <a:solidFill>
                  <a:schemeClr val="tx1"/>
                </a:solidFill>
              </a:rPr>
              <a:t> </a:t>
            </a:r>
            <a:r>
              <a:rPr lang="pl-PL" sz="6200" i="1" dirty="0" err="1">
                <a:solidFill>
                  <a:schemeClr val="tx1"/>
                </a:solidFill>
              </a:rPr>
              <a:t>Promotion</a:t>
            </a:r>
            <a:r>
              <a:rPr lang="pl-PL" sz="6200" i="1" dirty="0">
                <a:solidFill>
                  <a:schemeClr val="tx1"/>
                </a:solidFill>
              </a:rPr>
              <a:t> </a:t>
            </a:r>
            <a:r>
              <a:rPr lang="pl-PL" sz="6200" i="1" dirty="0" err="1">
                <a:solidFill>
                  <a:schemeClr val="tx1"/>
                </a:solidFill>
              </a:rPr>
              <a:t>Capacity</a:t>
            </a:r>
            <a:r>
              <a:rPr lang="pl-PL" sz="6200" i="1" dirty="0">
                <a:solidFill>
                  <a:schemeClr val="tx1"/>
                </a:solidFill>
              </a:rPr>
              <a:t> </a:t>
            </a:r>
            <a:r>
              <a:rPr lang="pl-PL" sz="6200" i="1" dirty="0" err="1">
                <a:solidFill>
                  <a:schemeClr val="tx1"/>
                </a:solidFill>
              </a:rPr>
              <a:t>Building</a:t>
            </a:r>
            <a:r>
              <a:rPr lang="pl-PL" sz="6200" i="1" dirty="0">
                <a:solidFill>
                  <a:schemeClr val="tx1"/>
                </a:solidFill>
              </a:rPr>
              <a:t> in </a:t>
            </a:r>
            <a:r>
              <a:rPr lang="pl-PL" sz="6200" i="1" dirty="0" smtClean="0">
                <a:solidFill>
                  <a:schemeClr val="tx1"/>
                </a:solidFill>
              </a:rPr>
              <a:t>Europe</a:t>
            </a:r>
            <a:r>
              <a:rPr lang="pl-PL" sz="6200" dirty="0" smtClean="0">
                <a:solidFill>
                  <a:schemeClr val="tx1"/>
                </a:solidFill>
              </a:rPr>
              <a:t>, The </a:t>
            </a:r>
            <a:r>
              <a:rPr lang="pl-PL" sz="6200" dirty="0" err="1">
                <a:solidFill>
                  <a:schemeClr val="tx1"/>
                </a:solidFill>
              </a:rPr>
              <a:t>CompHP</a:t>
            </a:r>
            <a:r>
              <a:rPr lang="pl-PL" sz="6200" dirty="0">
                <a:solidFill>
                  <a:schemeClr val="tx1"/>
                </a:solidFill>
              </a:rPr>
              <a:t> Project </a:t>
            </a:r>
            <a:r>
              <a:rPr lang="pl-PL" sz="6200" dirty="0" err="1">
                <a:solidFill>
                  <a:schemeClr val="tx1"/>
                </a:solidFill>
              </a:rPr>
              <a:t>Handbooks</a:t>
            </a:r>
            <a:r>
              <a:rPr lang="pl-PL" sz="62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l-PL" sz="6200" dirty="0">
              <a:solidFill>
                <a:schemeClr val="tx1"/>
              </a:solidFill>
            </a:endParaRPr>
          </a:p>
          <a:p>
            <a:pPr algn="just"/>
            <a:endParaRPr lang="pl-PL" sz="2800" dirty="0">
              <a:solidFill>
                <a:srgbClr val="000000"/>
              </a:solidFill>
            </a:endParaRP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r>
              <a:rPr lang="pl-PL" sz="28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endParaRPr lang="pl-PL" sz="1600" dirty="0" smtClean="0">
              <a:solidFill>
                <a:schemeClr val="tx1"/>
              </a:solidFill>
            </a:endParaRPr>
          </a:p>
          <a:p>
            <a:pPr algn="just"/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</a:rPr>
              <a:t> </a:t>
            </a:r>
          </a:p>
          <a:p>
            <a:pPr algn="just"/>
            <a:endParaRPr lang="pl-PL" sz="24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/>
            <a:endParaRPr lang="pl-PL" sz="1200" dirty="0" smtClean="0">
              <a:solidFill>
                <a:srgbClr val="000000"/>
              </a:solidFill>
            </a:endParaRPr>
          </a:p>
          <a:p>
            <a:pPr algn="just"/>
            <a:endParaRPr lang="pl-PL" sz="12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2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3600" b="1" dirty="0" smtClean="0">
                <a:solidFill>
                  <a:schemeClr val="tx1"/>
                </a:solidFill>
              </a:rPr>
              <a:t>Wnioski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2000" i="1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Obserwuje się tendencję do opracowywania szerokich ram kompetencji, obejmujących całościowo różne zawody z  szeroko definiowanego obszaru ochrony zdrowia</a:t>
            </a: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Oczekiwane kompetencje dla poszczególnych zawodów i ról w systemie ochrony zdrowia określane są następnie w tak zdefiniowanych ramach</a:t>
            </a: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Kompetencje mają częściej charakter kompetencji ogólnych, społecznych, behawioralnych niż szczegółowych, opartych na kwalifikacjach i definiowania zakresu przedmiotowej wiedzy</a:t>
            </a:r>
            <a:endParaRPr lang="pl-P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3600" b="1" dirty="0" smtClean="0">
                <a:solidFill>
                  <a:schemeClr val="tx1"/>
                </a:solidFill>
              </a:rPr>
              <a:t>Wnioski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2000" i="1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Przejście w kierunku </a:t>
            </a:r>
            <a:r>
              <a:rPr lang="pl-PL" sz="2400" dirty="0" smtClean="0">
                <a:solidFill>
                  <a:schemeClr val="tx1"/>
                </a:solidFill>
              </a:rPr>
              <a:t>wspólnego zestawu umiejętności </a:t>
            </a:r>
            <a:r>
              <a:rPr lang="pl-PL" sz="2400" dirty="0">
                <a:solidFill>
                  <a:schemeClr val="tx1"/>
                </a:solidFill>
              </a:rPr>
              <a:t>możliwych do przeniesienia </a:t>
            </a:r>
            <a:r>
              <a:rPr lang="pl-PL" sz="2400" dirty="0" smtClean="0">
                <a:solidFill>
                  <a:schemeClr val="tx1"/>
                </a:solidFill>
              </a:rPr>
              <a:t>z </a:t>
            </a:r>
            <a:r>
              <a:rPr lang="pl-PL" sz="2400" dirty="0">
                <a:solidFill>
                  <a:schemeClr val="tx1"/>
                </a:solidFill>
              </a:rPr>
              <a:t>jednego zawodu do drugiego może przynieść korzyści dla systemów opieki zdrowotnej, </a:t>
            </a:r>
            <a:endParaRPr lang="pl-PL" sz="2400" dirty="0" smtClean="0">
              <a:solidFill>
                <a:schemeClr val="tx1"/>
              </a:solidFill>
            </a:endParaRPr>
          </a:p>
          <a:p>
            <a:pPr marL="908050" lvl="1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tx1"/>
                </a:solidFill>
              </a:rPr>
              <a:t>umożliwiając </a:t>
            </a:r>
            <a:r>
              <a:rPr lang="pl-PL" sz="2200" dirty="0">
                <a:solidFill>
                  <a:schemeClr val="tx1"/>
                </a:solidFill>
              </a:rPr>
              <a:t>pracownikom służby zdrowia przekształcenie ich w bardziej zaawansowane role lub </a:t>
            </a:r>
            <a:endParaRPr lang="pl-PL" sz="2200" dirty="0" smtClean="0">
              <a:solidFill>
                <a:schemeClr val="tx1"/>
              </a:solidFill>
            </a:endParaRPr>
          </a:p>
          <a:p>
            <a:pPr marL="908050" lvl="1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tx1"/>
                </a:solidFill>
              </a:rPr>
              <a:t>pozwalając </a:t>
            </a:r>
            <a:r>
              <a:rPr lang="pl-PL" sz="2200" dirty="0">
                <a:solidFill>
                  <a:schemeClr val="tx1"/>
                </a:solidFill>
              </a:rPr>
              <a:t>im na łatwiejsze przejście od jednego zawodu w sektorze zdrowia do inny, gdzie rośnie popyt.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W </a:t>
            </a:r>
            <a:r>
              <a:rPr lang="pl-PL" sz="2400" dirty="0">
                <a:solidFill>
                  <a:schemeClr val="tx1"/>
                </a:solidFill>
              </a:rPr>
              <a:t>wielu krajach trwają dyskusje na temat reformy edukacji medycznej, kładąc nacisk na bardziej międzybranżową edukację i pracę zespołową. 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5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3600" b="1" dirty="0" smtClean="0">
                <a:solidFill>
                  <a:schemeClr val="tx1"/>
                </a:solidFill>
              </a:rPr>
              <a:t>Wnioski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2000" i="1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Wzywa się do partnerstwa edukacyjnego między edukacją medyczną, pielęgniarską, farmaceutyczną i innymi, również kładzie nacisk na lepsze szkolenie w zakresie pracy zespołowej i nabywanie wspólnego zestawu umiejętności przydatnych do współpracy i możliwych do przeniesienia w różnych zawodach. </a:t>
            </a: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tx1"/>
                </a:solidFill>
              </a:rPr>
              <a:t>Tradycyjna </a:t>
            </a:r>
            <a:r>
              <a:rPr lang="pl-PL" sz="2400" dirty="0">
                <a:solidFill>
                  <a:schemeClr val="tx1"/>
                </a:solidFill>
              </a:rPr>
              <a:t>edukacja medyczna jest obecnie często oparta na wiedzy, </a:t>
            </a:r>
            <a:r>
              <a:rPr lang="pl-PL" sz="2400" dirty="0" smtClean="0">
                <a:solidFill>
                  <a:schemeClr val="tx1"/>
                </a:solidFill>
              </a:rPr>
              <a:t>natomiast kształcenie </a:t>
            </a:r>
            <a:r>
              <a:rPr lang="pl-PL" sz="2400" dirty="0">
                <a:solidFill>
                  <a:schemeClr val="tx1"/>
                </a:solidFill>
              </a:rPr>
              <a:t>oparte na kompetencjach koncentruje się na umiejętnościach niezbędnych </a:t>
            </a:r>
            <a:r>
              <a:rPr lang="pl-PL" sz="2400" dirty="0" smtClean="0">
                <a:solidFill>
                  <a:schemeClr val="tx1"/>
                </a:solidFill>
              </a:rPr>
              <a:t>do </a:t>
            </a:r>
            <a:r>
              <a:rPr lang="pl-PL" sz="2400" dirty="0">
                <a:solidFill>
                  <a:schemeClr val="tx1"/>
                </a:solidFill>
              </a:rPr>
              <a:t>wykonywania pracy. 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9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67544" y="933037"/>
            <a:ext cx="8229600" cy="5252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3600" b="1" dirty="0" smtClean="0">
                <a:solidFill>
                  <a:schemeClr val="tx1"/>
                </a:solidFill>
              </a:rPr>
              <a:t>Wnioski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2000" i="1" dirty="0" smtClean="0">
              <a:solidFill>
                <a:schemeClr val="tx1"/>
              </a:solidFill>
            </a:endParaRP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Jasno zdefiniowane kompetencje mogą być </a:t>
            </a:r>
          </a:p>
          <a:p>
            <a:pPr marL="908050" lvl="1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</a:rPr>
              <a:t>podstawą ciągłej edukacji medycznej, a także </a:t>
            </a:r>
          </a:p>
          <a:p>
            <a:pPr marL="908050" lvl="1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200" dirty="0" smtClean="0">
                <a:solidFill>
                  <a:schemeClr val="tx1"/>
                </a:solidFill>
              </a:rPr>
              <a:t>podstawą zapewniania </a:t>
            </a:r>
            <a:r>
              <a:rPr lang="pl-PL" sz="2200" dirty="0">
                <a:solidFill>
                  <a:schemeClr val="tx1"/>
                </a:solidFill>
              </a:rPr>
              <a:t>jakości i wspierania ewolucji specjalności medycznych, które bardziej odpowiadają potrzebom zdrowia ludności</a:t>
            </a:r>
            <a:r>
              <a:rPr lang="pl-PL" sz="2200" dirty="0" smtClean="0">
                <a:solidFill>
                  <a:schemeClr val="tx1"/>
                </a:solidFill>
              </a:rPr>
              <a:t>.</a:t>
            </a:r>
          </a:p>
          <a:p>
            <a:pPr marL="450850" indent="-450850" algn="l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Zachodzi potrzeba budowy odpowiednich mechanizmów w zakresie polityk, które można wykorzystać w rozwiązywaniu problemów związanych z niedopasowaniem umiejętności w sektorze opieki zdrowotnej, w tym polityk ciągłego rozwoju zawodowego, aby zapewnić adekwatność i aktualność umiejętności pracowników ochrony zdrowia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25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6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pl-PL" sz="2800" b="1" dirty="0"/>
              <a:t>Umiejętności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910"/>
            <a:ext cx="8229600" cy="4625254"/>
          </a:xfrm>
        </p:spPr>
        <p:txBody>
          <a:bodyPr/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Pożądany </a:t>
            </a:r>
            <a:r>
              <a:rPr lang="pl-PL" sz="2400" dirty="0"/>
              <a:t>zestaw umiejętności może odnosić </a:t>
            </a:r>
            <a:r>
              <a:rPr lang="pl-PL" sz="2400" dirty="0" smtClean="0"/>
              <a:t>się:</a:t>
            </a:r>
          </a:p>
          <a:p>
            <a:pPr marL="0" indent="0">
              <a:buNone/>
            </a:pPr>
            <a:endParaRPr lang="pl-PL" sz="2400" dirty="0" smtClean="0"/>
          </a:p>
          <a:p>
            <a:pPr>
              <a:buFont typeface="Wingdings" charset="2"/>
              <a:buChar char="ü"/>
            </a:pPr>
            <a:r>
              <a:rPr lang="pl-PL" sz="2400" dirty="0" smtClean="0"/>
              <a:t>do </a:t>
            </a:r>
            <a:r>
              <a:rPr lang="pl-PL" sz="2400" dirty="0"/>
              <a:t>całych zespołów, </a:t>
            </a:r>
            <a:endParaRPr lang="pl-PL" sz="2400" dirty="0" smtClean="0"/>
          </a:p>
          <a:p>
            <a:pPr>
              <a:buFont typeface="Wingdings" charset="2"/>
              <a:buChar char="ü"/>
            </a:pPr>
            <a:r>
              <a:rPr lang="pl-PL" sz="2400" dirty="0" smtClean="0"/>
              <a:t>grup </a:t>
            </a:r>
            <a:r>
              <a:rPr lang="pl-PL" sz="2400" dirty="0"/>
              <a:t>pracowników </a:t>
            </a:r>
            <a:endParaRPr lang="pl-PL" sz="2400" dirty="0" smtClean="0"/>
          </a:p>
          <a:p>
            <a:pPr>
              <a:buFont typeface="Wingdings" charset="2"/>
              <a:buChar char="ü"/>
            </a:pPr>
            <a:r>
              <a:rPr lang="pl-PL" sz="2400" dirty="0" smtClean="0"/>
              <a:t>lub </a:t>
            </a:r>
            <a:r>
              <a:rPr lang="pl-PL" sz="2400" dirty="0"/>
              <a:t>określonych zawodów, </a:t>
            </a:r>
            <a:endParaRPr lang="pl-PL" sz="2400" dirty="0" smtClean="0"/>
          </a:p>
          <a:p>
            <a:pPr>
              <a:buFont typeface="Wingdings" charset="2"/>
              <a:buChar char="ü"/>
            </a:pPr>
            <a:r>
              <a:rPr lang="pl-PL" sz="2400" dirty="0" smtClean="0"/>
              <a:t>stanowisk,</a:t>
            </a:r>
          </a:p>
          <a:p>
            <a:pPr>
              <a:buFont typeface="Wingdings" charset="2"/>
              <a:buChar char="ü"/>
            </a:pPr>
            <a:r>
              <a:rPr lang="pl-PL" sz="2400" dirty="0" smtClean="0"/>
              <a:t>ról </a:t>
            </a:r>
            <a:r>
              <a:rPr lang="pl-PL" sz="2400" dirty="0"/>
              <a:t>lub czynności wykonywanych przez poszczególne kategorie pracowników</a:t>
            </a:r>
            <a:r>
              <a:rPr lang="pl-PL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09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pl-PL" sz="2800" b="1" dirty="0" smtClean="0"/>
              <a:t>Stopień wykorzystania umiejętności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910"/>
            <a:ext cx="8229600" cy="4625254"/>
          </a:xfrm>
        </p:spPr>
        <p:txBody>
          <a:bodyPr/>
          <a:lstStyle/>
          <a:p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Potrzeba </a:t>
            </a:r>
            <a:r>
              <a:rPr lang="pl-PL" sz="2400" dirty="0"/>
              <a:t>specyfikacji określonych zestawów umiejętności, w kontekście wzrostu efektywności systemu ochrony zdrowia, dotyczy w </a:t>
            </a:r>
            <a:r>
              <a:rPr lang="pl-PL" sz="2400" dirty="0" smtClean="0"/>
              <a:t>szczególności </a:t>
            </a:r>
            <a:r>
              <a:rPr lang="pl-PL" sz="2400" b="1" dirty="0"/>
              <a:t>dwóch zasadniczych grup</a:t>
            </a:r>
            <a:r>
              <a:rPr lang="pl-PL" sz="2400" dirty="0"/>
              <a:t>, tj. lekarzy i pielęgniarek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66722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pl-PL" sz="2800" b="1" dirty="0" smtClean="0"/>
              <a:t>Problem niedopasowania umiejętności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910"/>
            <a:ext cx="8229600" cy="4625254"/>
          </a:xfrm>
        </p:spPr>
        <p:txBody>
          <a:bodyPr/>
          <a:lstStyle/>
          <a:p>
            <a:r>
              <a:rPr lang="pl-PL" sz="2400" dirty="0"/>
              <a:t>Pracownicy </a:t>
            </a:r>
            <a:r>
              <a:rPr lang="pl-PL" sz="2400" dirty="0" smtClean="0"/>
              <a:t>ochrony zdrowia </a:t>
            </a:r>
            <a:r>
              <a:rPr lang="pl-PL" sz="2400" dirty="0"/>
              <a:t>potrzebują szerokiego zakresu złożonych umiejętności, aby skutecznie wykonywać swoją pracę. </a:t>
            </a:r>
            <a:endParaRPr lang="pl-PL" sz="2400" dirty="0" smtClean="0"/>
          </a:p>
          <a:p>
            <a:r>
              <a:rPr lang="pl-PL" sz="2400" dirty="0" smtClean="0"/>
              <a:t>Nie </a:t>
            </a:r>
            <a:r>
              <a:rPr lang="pl-PL" sz="2400" dirty="0"/>
              <a:t>zawsze istnieje idealne dopasowanie umiejętności pracowników </a:t>
            </a:r>
            <a:r>
              <a:rPr lang="pl-PL" sz="2400" dirty="0" smtClean="0"/>
              <a:t>ochrony zdrowia </a:t>
            </a:r>
            <a:r>
              <a:rPr lang="pl-PL" sz="2400" dirty="0"/>
              <a:t>do umiejętności wymaganych w ich zawodach. </a:t>
            </a:r>
            <a:endParaRPr lang="pl-PL" sz="2400" dirty="0" smtClean="0"/>
          </a:p>
          <a:p>
            <a:r>
              <a:rPr lang="pl-PL" sz="2400" dirty="0" smtClean="0"/>
              <a:t>Takie </a:t>
            </a:r>
            <a:r>
              <a:rPr lang="pl-PL" sz="2400" dirty="0"/>
              <a:t>niedopasowanie umiejętności budzi obawy związane z </a:t>
            </a:r>
            <a:endParaRPr lang="pl-PL" sz="2400" dirty="0" smtClean="0"/>
          </a:p>
          <a:p>
            <a:pPr lvl="1"/>
            <a:r>
              <a:rPr lang="pl-PL" sz="2200" dirty="0" smtClean="0"/>
              <a:t>potencjalnymi </a:t>
            </a:r>
            <a:r>
              <a:rPr lang="pl-PL" sz="2200" dirty="0"/>
              <a:t>stratami </a:t>
            </a:r>
            <a:r>
              <a:rPr lang="pl-PL" sz="2200" dirty="0" smtClean="0"/>
              <a:t>(</a:t>
            </a:r>
            <a:r>
              <a:rPr lang="pl-PL" sz="2200" dirty="0"/>
              <a:t>gdy ludzie mają zbyt wysokie kwalifikacje do wykonywania pracy) lub </a:t>
            </a:r>
            <a:endParaRPr lang="pl-PL" sz="2200" dirty="0" smtClean="0"/>
          </a:p>
          <a:p>
            <a:pPr lvl="1"/>
            <a:r>
              <a:rPr lang="pl-PL" sz="2200" dirty="0" smtClean="0"/>
              <a:t>jakością </a:t>
            </a:r>
            <a:r>
              <a:rPr lang="pl-PL" sz="2200" dirty="0"/>
              <a:t>i bezpieczeństwem usług zdrowotnych (gdy brakuje im określonych umiejętności). </a:t>
            </a:r>
          </a:p>
        </p:txBody>
      </p:sp>
    </p:spTree>
    <p:extLst>
      <p:ext uri="{BB962C8B-B14F-4D97-AF65-F5344CB8AC3E}">
        <p14:creationId xmlns:p14="http://schemas.microsoft.com/office/powerpoint/2010/main" val="33218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pl-PL" sz="2800" b="1" dirty="0" smtClean="0"/>
              <a:t>Problem niedopasowania umiejętności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910"/>
            <a:ext cx="8229600" cy="4625254"/>
          </a:xfrm>
        </p:spPr>
        <p:txBody>
          <a:bodyPr/>
          <a:lstStyle/>
          <a:p>
            <a:r>
              <a:rPr lang="pl-PL" sz="2400" dirty="0" smtClean="0"/>
              <a:t>Niektóre międzynarodowe badania dotyczące </a:t>
            </a:r>
            <a:r>
              <a:rPr lang="pl-PL" sz="2400" dirty="0"/>
              <a:t>stopnia </a:t>
            </a:r>
            <a:r>
              <a:rPr lang="pl-PL" sz="2400" b="1" dirty="0"/>
              <a:t>niedopasowania umiejętności w sektorze zdrowia</a:t>
            </a:r>
            <a:r>
              <a:rPr lang="pl-PL" sz="2400" dirty="0"/>
              <a:t>, </a:t>
            </a:r>
            <a:r>
              <a:rPr lang="pl-PL" sz="2400" dirty="0" smtClean="0"/>
              <a:t>wskazują</a:t>
            </a:r>
            <a:r>
              <a:rPr lang="pl-PL" sz="2400" dirty="0"/>
              <a:t>, że istnieje tendencja do większego niedopasowania umiejętności wśród lekarzy i pielęgniarek niż wśród innych pracowników w zawodach technicznych lub zawodowych. </a:t>
            </a:r>
            <a:endParaRPr lang="pl-PL" sz="2400" dirty="0" smtClean="0"/>
          </a:p>
          <a:p>
            <a:r>
              <a:rPr lang="pl-PL" sz="2400" dirty="0" smtClean="0"/>
              <a:t>Notuje się wyższe </a:t>
            </a:r>
            <a:r>
              <a:rPr lang="pl-PL" sz="2400" dirty="0"/>
              <a:t>odsetki lekarzy i pielęgniarek, którzy </a:t>
            </a:r>
            <a:r>
              <a:rPr lang="pl-PL" sz="2400" dirty="0" smtClean="0"/>
              <a:t>zgłaszają niewystarczające umiejętności, w porównaniu z pracownikami </a:t>
            </a:r>
            <a:r>
              <a:rPr lang="pl-PL" sz="2400" dirty="0"/>
              <a:t>w innych zawodach technicznych i </a:t>
            </a:r>
            <a:r>
              <a:rPr lang="pl-PL" sz="2400" dirty="0" smtClean="0"/>
              <a:t>zawodowych.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1800" dirty="0" smtClean="0"/>
              <a:t>Źródło: PIACC </a:t>
            </a:r>
            <a:r>
              <a:rPr lang="pl-PL" sz="1800" i="1" dirty="0" smtClean="0"/>
              <a:t>Program Międzynarodowej Oceny umiejętności osób dorosłych</a:t>
            </a:r>
            <a:r>
              <a:rPr lang="pl-PL" sz="1800" dirty="0" smtClean="0"/>
              <a:t>, OECD 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98688" y="56173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78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2346</Words>
  <Application>Microsoft Macintosh PowerPoint</Application>
  <PresentationFormat>Pokaz na ekranie (4:3)</PresentationFormat>
  <Paragraphs>1066</Paragraphs>
  <Slides>57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57</vt:i4>
      </vt:variant>
    </vt:vector>
  </HeadingPairs>
  <TitlesOfParts>
    <vt:vector size="59" baseType="lpstr">
      <vt:lpstr>Office Theme</vt:lpstr>
      <vt:lpstr>Custom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Umiejętności</vt:lpstr>
      <vt:lpstr>Stopień wykorzystania umiejętności</vt:lpstr>
      <vt:lpstr>Problem niedopasowania umiejętności</vt:lpstr>
      <vt:lpstr>Problem niedopasowania umiejętności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Użytkownik Microsoft Office</dc:creator>
  <cp:lastModifiedBy>Monika Rozkrut</cp:lastModifiedBy>
  <cp:revision>124</cp:revision>
  <dcterms:created xsi:type="dcterms:W3CDTF">2017-04-03T15:11:43Z</dcterms:created>
  <dcterms:modified xsi:type="dcterms:W3CDTF">2017-11-29T11:33:08Z</dcterms:modified>
</cp:coreProperties>
</file>