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4"/>
  </p:notesMasterIdLst>
  <p:sldIdLst>
    <p:sldId id="308" r:id="rId2"/>
    <p:sldId id="257" r:id="rId3"/>
    <p:sldId id="344" r:id="rId4"/>
    <p:sldId id="347" r:id="rId5"/>
    <p:sldId id="258" r:id="rId6"/>
    <p:sldId id="262" r:id="rId7"/>
    <p:sldId id="276" r:id="rId8"/>
    <p:sldId id="263" r:id="rId9"/>
    <p:sldId id="265" r:id="rId10"/>
    <p:sldId id="267" r:id="rId11"/>
    <p:sldId id="269" r:id="rId12"/>
    <p:sldId id="271" r:id="rId13"/>
    <p:sldId id="272" r:id="rId14"/>
    <p:sldId id="281" r:id="rId15"/>
    <p:sldId id="282" r:id="rId16"/>
    <p:sldId id="283" r:id="rId17"/>
    <p:sldId id="348" r:id="rId18"/>
    <p:sldId id="284" r:id="rId19"/>
    <p:sldId id="285" r:id="rId20"/>
    <p:sldId id="286" r:id="rId21"/>
    <p:sldId id="287" r:id="rId22"/>
    <p:sldId id="290" r:id="rId23"/>
    <p:sldId id="291" r:id="rId24"/>
    <p:sldId id="292" r:id="rId25"/>
    <p:sldId id="349" r:id="rId26"/>
    <p:sldId id="294" r:id="rId27"/>
    <p:sldId id="295" r:id="rId28"/>
    <p:sldId id="298" r:id="rId29"/>
    <p:sldId id="299" r:id="rId30"/>
    <p:sldId id="310" r:id="rId31"/>
    <p:sldId id="320" r:id="rId32"/>
    <p:sldId id="313" r:id="rId33"/>
    <p:sldId id="322" r:id="rId34"/>
    <p:sldId id="323" r:id="rId35"/>
    <p:sldId id="326" r:id="rId36"/>
    <p:sldId id="327" r:id="rId37"/>
    <p:sldId id="343" r:id="rId38"/>
    <p:sldId id="352" r:id="rId39"/>
    <p:sldId id="351" r:id="rId40"/>
    <p:sldId id="306" r:id="rId41"/>
    <p:sldId id="304" r:id="rId42"/>
    <p:sldId id="30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Trebuchet MS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6"/>
  </p:normalViewPr>
  <p:slideViewPr>
    <p:cSldViewPr snapToGrid="0" snapToObjects="1">
      <p:cViewPr varScale="1">
        <p:scale>
          <a:sx n="86" d="100"/>
          <a:sy n="86" d="100"/>
        </p:scale>
        <p:origin x="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07FFE1-82A4-AF40-BC90-A4AA974428DA}" type="datetimeFigureOut">
              <a:rPr lang="pl-PL"/>
              <a:pPr>
                <a:defRPr/>
              </a:pPr>
              <a:t>29.11.2017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65D383-84D5-904C-A24B-E388BC6492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573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 jubileuszowym, pięćdziesiątym Zjeździe po raz pierwszy wygłoszono „honorowy” wykład im. Ludwika</a:t>
            </a:r>
          </a:p>
          <a:p>
            <a:r>
              <a:rPr lang="pl-PL" dirty="0" smtClean="0"/>
              <a:t>Rydygiera. Pierwszym wykładowcą był prof. Jan </a:t>
            </a:r>
            <a:r>
              <a:rPr lang="pl-PL" dirty="0" err="1" smtClean="0"/>
              <a:t>Nielubowicz</a:t>
            </a:r>
            <a:r>
              <a:rPr lang="pl-PL" dirty="0" smtClean="0"/>
              <a:t>. Ponieważ wykład jest traktowany</a:t>
            </a:r>
          </a:p>
          <a:p>
            <a:r>
              <a:rPr lang="pl-PL" dirty="0" smtClean="0"/>
              <a:t>jako wielkie wyróżnienie, przyjęło się, że wygłaszający go jest ubrany w smoking, aby uroczystym</a:t>
            </a:r>
          </a:p>
          <a:p>
            <a:r>
              <a:rPr lang="pl-PL" dirty="0" smtClean="0"/>
              <a:t>strojem podkreślić znaczenie tego zaszczytu.</a:t>
            </a:r>
          </a:p>
          <a:p>
            <a:r>
              <a:rPr lang="pl-PL" dirty="0" smtClean="0"/>
              <a:t>Na kolejnych Zjazdach wykład im. L. Rydygiera wygłaszali profesorowie: Stanisław Szyszko, Witold</a:t>
            </a:r>
          </a:p>
          <a:p>
            <a:r>
              <a:rPr lang="pl-PL" dirty="0" smtClean="0"/>
              <a:t>Rudowski, Adam Piskorz, Wacław </a:t>
            </a:r>
            <a:r>
              <a:rPr lang="pl-PL" dirty="0" err="1" smtClean="0"/>
              <a:t>Sitkowski</a:t>
            </a:r>
            <a:r>
              <a:rPr lang="pl-PL" dirty="0" smtClean="0"/>
              <a:t>, Zbigniew Papliński, Paweł </a:t>
            </a:r>
            <a:r>
              <a:rPr lang="pl-PL" dirty="0" err="1" smtClean="0"/>
              <a:t>Misiuna</a:t>
            </a:r>
            <a:r>
              <a:rPr lang="pl-PL" dirty="0" smtClean="0"/>
              <a:t>, Wojciech Noszczyk,</a:t>
            </a:r>
          </a:p>
          <a:p>
            <a:r>
              <a:rPr lang="pl-PL" dirty="0" smtClean="0"/>
              <a:t>Tadeusz Tołłoczko, Zdzisław Wajda, Wojciech Rowiński, Stanisław </a:t>
            </a:r>
            <a:r>
              <a:rPr lang="pl-PL" dirty="0" err="1" smtClean="0"/>
              <a:t>Zapalski</a:t>
            </a:r>
            <a:r>
              <a:rPr lang="pl-PL" dirty="0" smtClean="0"/>
              <a:t>, Kazimierz Rybiński,</a:t>
            </a:r>
          </a:p>
          <a:p>
            <a:r>
              <a:rPr lang="pl-PL" dirty="0" smtClean="0"/>
              <a:t>Krzysztof Bielecki, Paweł Lampe, Michał Drews, Edward Stanowski. Wygłaszający wykład otrzymuje</a:t>
            </a:r>
          </a:p>
          <a:p>
            <a:r>
              <a:rPr lang="pl-PL" dirty="0" smtClean="0"/>
              <a:t>dyplom i medal im. Ludwika Rydygiera.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B7849-D983-42EA-B60E-8579A948535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99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6967A-49AD-4987-83BE-B6CC29F2018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20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5D383-84D5-904C-A24B-E388BC649227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84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CE5DE964-FA49-2640-9C41-4A96BB44BB98}" type="slidenum">
              <a:rPr lang="pl-PL" sz="1200"/>
              <a:pPr/>
              <a:t>42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16370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CCF6-D501-514D-92BC-E60B2711B31C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C234-3820-3B45-B722-F54B5BF9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BFB5-942A-B244-BB6A-DBAC87E4258A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72B35-1FCB-584F-81B9-6A102DF56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700D-DD3C-B34A-8060-EE5ADBCFDBE6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4D71-FBE0-A34B-A70B-54B4AA79B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425C9-63F4-C948-AF2F-0BD984C7F0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9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ABD0-A4A6-D145-AEC3-4DC134410C03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AE6E-707B-754F-898B-856A537E9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4708-C3FF-5044-AB14-592EEB57593D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3452-9D64-4146-A01F-8E39FF75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B68F2-AE28-7445-ABF5-89392E9C0B3F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BE54E-9A9E-454A-8886-01AE3143F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2847-5FE9-4E40-BB05-7D1CB38FFBC5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76A5-7B7B-B54B-922E-5F67E857BF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4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15EE7-F324-E446-BBB7-FC80CFEF4C31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033F-4482-3047-8F7C-65DAC9195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A427-7B0E-D047-89D2-06732B167B51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584E-E229-734E-8B55-EA329CFE1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8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21DB-7BD6-AD47-B05A-96842C999C14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D7BF-A420-7D47-B50C-8F6F0911F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DAB1-989C-3649-A281-D6A442E1C646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E0CA-379C-4E48-B19F-C090276F2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05574C-A667-8745-AC5B-F2C63F6D0A8B}" type="datetimeFigureOut">
              <a:rPr lang="en-US"/>
              <a:pPr>
                <a:defRPr/>
              </a:pPr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8023AC-C3F4-D241-873B-997CF1D92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85" r:id="rId2"/>
    <p:sldLayoutId id="2147485094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5" r:id="rId9"/>
    <p:sldLayoutId id="2147485091" r:id="rId10"/>
    <p:sldLayoutId id="2147485092" r:id="rId11"/>
    <p:sldLayoutId id="214748509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Arial" charset="0"/>
          <a:cs typeface="Arial" charset="0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Arial" charset="0"/>
          <a:cs typeface="Arial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Arial" charset="0"/>
          <a:cs typeface="Arial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Arial" charset="0"/>
          <a:cs typeface="Arial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Arial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umimoji="1" sz="2200" kern="1200">
          <a:solidFill>
            <a:srgbClr val="404040"/>
          </a:solidFill>
          <a:latin typeface="+mn-lt"/>
          <a:ea typeface="Arial" charset="0"/>
          <a:cs typeface="Arial" charset="0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umimoji="1" sz="2000" kern="1200">
          <a:solidFill>
            <a:srgbClr val="404040"/>
          </a:solidFill>
          <a:latin typeface="+mn-lt"/>
          <a:ea typeface="Arial" charset="0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umimoji="1" kern="1200">
          <a:solidFill>
            <a:srgbClr val="404040"/>
          </a:solidFill>
          <a:latin typeface="+mn-lt"/>
          <a:ea typeface="Arial" charset="0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umimoji="1" sz="1600" kern="1200">
          <a:solidFill>
            <a:srgbClr val="404040"/>
          </a:solidFill>
          <a:latin typeface="+mn-lt"/>
          <a:ea typeface="Arial" charset="0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umimoji="1" sz="1400" kern="1200">
          <a:solidFill>
            <a:srgbClr val="404040"/>
          </a:solidFill>
          <a:latin typeface="+mn-lt"/>
          <a:ea typeface="Arial" charset="0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art-lung_transplant" TargetMode="External"/><Relationship Id="rId2" Type="http://schemas.openxmlformats.org/officeDocument/2006/relationships/hyperlink" Target="https://en.wikipedia.org/wiki/Heart_transpl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s://en.wikipedia.org/w/index.php?title=Double_leg_transplant&amp;action=edit&amp;redlink=1" TargetMode="External"/><Relationship Id="rId4" Type="http://schemas.openxmlformats.org/officeDocument/2006/relationships/hyperlink" Target="https://en.wikipedia.org/wiki/Face_transplan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oogle_Glass" TargetMode="External"/><Relationship Id="rId3" Type="http://schemas.openxmlformats.org/officeDocument/2006/relationships/hyperlink" Target="https://en.wikipedia.org/wiki/Robot-assisted_surgery" TargetMode="External"/><Relationship Id="rId7" Type="http://schemas.openxmlformats.org/officeDocument/2006/relationships/hyperlink" Target="https://en.wikipedia.org/wiki/Virtual_surgery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ZEUS_robotic_surgical_system" TargetMode="External"/><Relationship Id="rId5" Type="http://schemas.openxmlformats.org/officeDocument/2006/relationships/hyperlink" Target="https://en.wikipedia.org/wiki/Remote_surgery" TargetMode="External"/><Relationship Id="rId4" Type="http://schemas.openxmlformats.org/officeDocument/2006/relationships/hyperlink" Target="https://en.wikipedia.org/wiki/Da_Vinci_Surgical_Syste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6.jpe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0" y="476672"/>
            <a:ext cx="9035480" cy="1000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pl-PL" b="1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Prof.dr</a:t>
            </a:r>
            <a:r>
              <a:rPr lang="pl-PL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hab.n.med</a:t>
            </a:r>
            <a:r>
              <a:rPr lang="pl-PL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Marek </a:t>
            </a:r>
            <a:r>
              <a:rPr lang="pl-PL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Maruszyński</a:t>
            </a:r>
            <a:r>
              <a:rPr lang="pl-PL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l-PL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l-PL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l-PL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Technologiczne innowacje w kontekście wyzwań kompetencyjnych  pracowników </a:t>
            </a:r>
          </a:p>
          <a:p>
            <a:pPr>
              <a:defRPr/>
            </a:pPr>
            <a:r>
              <a:rPr lang="pl-PL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sektorze służby zdrowia</a:t>
            </a:r>
          </a:p>
          <a:p>
            <a:pPr>
              <a:defRPr/>
            </a:pPr>
            <a:endParaRPr lang="pl-PL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l-PL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l-PL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l-PL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Sektorowa Rada d</a:t>
            </a:r>
            <a:r>
              <a:rPr lang="pt-BR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s.</a:t>
            </a:r>
            <a:r>
              <a:rPr lang="pl-PL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Kompetencji</a:t>
            </a:r>
          </a:p>
          <a:p>
            <a:pPr>
              <a:defRPr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Opieka Zdrowotna i Pomoc Społeczna</a:t>
            </a:r>
          </a:p>
          <a:p>
            <a:pPr algn="r">
              <a:defRPr/>
            </a:pPr>
            <a:r>
              <a:rPr lang="pl-PL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Warszawa, 29 11 2017 r</a:t>
            </a:r>
          </a:p>
          <a:p>
            <a:pPr>
              <a:defRPr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l-P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pl-PL" sz="2400" b="1" i="1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endParaRPr lang="pl-PL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pl-PL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pl-PL" sz="20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8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kumimoji="0" lang="en-US" sz="1400"/>
          </a:p>
        </p:txBody>
      </p:sp>
      <p:sp>
        <p:nvSpPr>
          <p:cNvPr id="65538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kumimoji="0" lang="en-US" sz="140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90446" y="116632"/>
            <a:ext cx="8351837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bIns="0">
            <a:spAutoFit/>
          </a:bodyPr>
          <a:lstStyle/>
          <a:p>
            <a:pPr marL="457200" indent="-457200" algn="ctr" eaLnBrk="1" hangingPunct="1"/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I </a:t>
            </a:r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WOJNA 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ŚWIATOWA 1916 </a:t>
            </a:r>
            <a:endParaRPr lang="pl-PL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algn="ctr" eaLnBrk="1" hangingPunct="1"/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Światowa bitwa </a:t>
            </a:r>
            <a:r>
              <a:rPr lang="pl-P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nad Sommą</a:t>
            </a:r>
          </a:p>
          <a:p>
            <a:pPr marL="457200" indent="-457200" algn="ctr" eaLnBrk="1" hangingPunct="1"/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(</a:t>
            </a:r>
            <a:r>
              <a:rPr lang="pl-P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czołgi + karabiny maszynowe</a:t>
            </a:r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)</a:t>
            </a:r>
          </a:p>
          <a:p>
            <a:pPr marL="457200" indent="-457200" algn="ctr" eaLnBrk="1" hangingPunct="1"/>
            <a:endParaRPr lang="pl-PL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</a:t>
            </a:r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Wstrząs pourazowy</a:t>
            </a:r>
          </a:p>
          <a:p>
            <a:pPr marL="457200" indent="-457200" eaLnBrk="1" hangingPunct="1"/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Ochłodzenie + Odwodnienie + Osłabienie</a:t>
            </a:r>
          </a:p>
          <a:p>
            <a:pPr marL="457200" indent="-457200" eaLnBrk="1" hangingPunct="1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Schemat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leczenia: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MF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+ </a:t>
            </a:r>
            <a:r>
              <a:rPr lang="pl-PL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NaCL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+ Ogrzanie 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endParaRPr lang="pl-PL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  <a:p>
            <a:pPr marL="457200" indent="-457200" eaLnBrk="1" hangingPunct="1"/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gen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. </a:t>
            </a: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mjr 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Sir Ernest Marshall </a:t>
            </a:r>
            <a:r>
              <a:rPr lang="pl-PL" sz="24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Cowell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 (1886-1971)</a:t>
            </a:r>
            <a:endParaRPr lang="pl-PL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5122" name="Picture 2" descr="Sir Ernest Marshall Cowell, by Walter Stoneman, June 1946 - NPG x166781 - © National Portrait Gallery, Lond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395">
            <a:off x="7316939" y="4352942"/>
            <a:ext cx="1595311" cy="226408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64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kumimoji="0" lang="en-US" sz="1400"/>
          </a:p>
        </p:txBody>
      </p:sp>
      <p:sp>
        <p:nvSpPr>
          <p:cNvPr id="53250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kumimoji="0" lang="en-US" sz="140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552450" y="116632"/>
            <a:ext cx="8039100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marL="457200" indent="-457200" algn="ctr" eaLnBrk="1" hangingPunct="1"/>
            <a:r>
              <a:rPr lang="pl-PL" sz="44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Niemiecki </a:t>
            </a:r>
            <a:r>
              <a:rPr lang="pl-PL" sz="4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Front Zachodni</a:t>
            </a:r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 algn="ctr" eaLnBrk="1" hangingPunct="1"/>
            <a:endParaRPr lang="pl-PL" sz="36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Leczenie złamań </a:t>
            </a:r>
          </a:p>
          <a:p>
            <a:pPr marL="457200" indent="-457200" eaLnBrk="1" hangingPunct="1"/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Gerhard </a:t>
            </a:r>
            <a:r>
              <a:rPr lang="pl-PL" sz="3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Küntscher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endParaRPr lang="pl-PL" sz="3200" b="1" i="1" dirty="0">
              <a:solidFill>
                <a:schemeClr val="accent1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gwóźdź śródszpikowy</a:t>
            </a:r>
          </a:p>
          <a:p>
            <a:pPr marL="457200" indent="-457200" eaLnBrk="1" hangingPunct="1"/>
            <a:r>
              <a:rPr lang="pl-PL" dirty="0">
                <a:solidFill>
                  <a:srgbClr val="0000FF"/>
                </a:solidFill>
                <a:latin typeface="Arial Black" charset="0"/>
                <a:cs typeface="Times New Roman" charset="0"/>
              </a:rPr>
              <a:t> </a:t>
            </a:r>
            <a:endParaRPr lang="pl-PL" dirty="0">
              <a:solidFill>
                <a:srgbClr val="0000FF"/>
              </a:solidFill>
              <a:cs typeface="Times New Roman" charset="0"/>
            </a:endParaRPr>
          </a:p>
        </p:txBody>
      </p:sp>
      <p:pic>
        <p:nvPicPr>
          <p:cNvPr id="12292" name="Picture 4" descr="https://encrypted-tbn3.gstatic.com/images?q=tbn:ANd9GcQInQQT8_n2XoZVqO2Axb-s2h9rbaz0HSX-obgApt3a3Mm4gmHW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42256">
            <a:off x="2649637" y="3145978"/>
            <a:ext cx="2485724" cy="3511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290" name="Picture 2" descr="Zdjęcie: Portret asystent Gerhard Küntscher w ich trzydziestych Źródło: Collection Medycyna i Farmacja, Christian-Albrechts-University of Ki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466">
            <a:off x="5581391" y="1258109"/>
            <a:ext cx="30765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82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0762">
            <a:off x="5684292" y="4151347"/>
            <a:ext cx="3282740" cy="1982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38" name="Picture 2" descr="http://static.polskieradio.pl/files/91e2416e-26aa-43fa-b380-101d4697efbd.f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94038"/>
            <a:ext cx="5510084" cy="3656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0177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kumimoji="0" lang="en-US" sz="1400"/>
          </a:p>
        </p:txBody>
      </p:sp>
      <p:sp>
        <p:nvSpPr>
          <p:cNvPr id="50178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kumimoji="0" lang="en-US" sz="140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107504" y="338657"/>
            <a:ext cx="9036496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>
            <a:spAutoFit/>
          </a:bodyPr>
          <a:lstStyle/>
          <a:p>
            <a:pPr marL="457200" indent="-457200" algn="ctr" eaLnBrk="1" hangingPunct="1"/>
            <a:r>
              <a:rPr lang="pl-PL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IRAQ and AFGANISTAN</a:t>
            </a:r>
          </a:p>
          <a:p>
            <a:pPr marL="457200" indent="-457200" algn="ctr" eaLnBrk="1" hangingPunct="1"/>
            <a:endParaRPr lang="pl-PL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algn="ctr" eaLnBrk="1" hangingPunct="1"/>
            <a:r>
              <a:rPr lang="pl-P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							WAR</a:t>
            </a:r>
            <a:r>
              <a:rPr lang="pl-PL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</a:t>
            </a:r>
          </a:p>
          <a:p>
            <a:pPr marL="457200" indent="-457200" algn="ctr" eaLnBrk="1" hangingPunct="1"/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algn="ctr" eaLnBrk="1" hangingPunct="1"/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charset="0"/>
                <a:cs typeface="Times New Roman" charset="0"/>
              </a:rPr>
              <a:t> </a:t>
            </a:r>
            <a:endParaRPr lang="pl-PL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</p:txBody>
      </p:sp>
      <p:pic>
        <p:nvPicPr>
          <p:cNvPr id="2050" name="Picture 2" descr="http://i.wp.pl/a/f/jpeg/28197/000_APP200303235075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505">
            <a:off x="299107" y="3672753"/>
            <a:ext cx="3108987" cy="241067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01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31840" y="332656"/>
            <a:ext cx="5709320" cy="503569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kumimoji="0"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Postępowanie </a:t>
            </a:r>
            <a:r>
              <a:rPr kumimoji="0" lang="pl-PL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etapowe</a:t>
            </a:r>
            <a:br>
              <a:rPr kumimoji="0" lang="pl-PL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</a:br>
            <a:r>
              <a:rPr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w ciężkich obrażeniach </a:t>
            </a:r>
            <a:r>
              <a:rPr kumimoji="0"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 </a:t>
            </a:r>
            <a:br>
              <a:rPr kumimoji="0"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</a:br>
            <a:r>
              <a:rPr kumimoji="0" lang="pl-PL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MS PGothic" charset="0"/>
              </a:rPr>
              <a:t> </a:t>
            </a:r>
            <a:endParaRPr kumimoji="0"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charset="0"/>
            </a:endParaRPr>
          </a:p>
        </p:txBody>
      </p:sp>
      <p:sp>
        <p:nvSpPr>
          <p:cNvPr id="3235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587101"/>
            <a:ext cx="8229600" cy="55390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kumimoji="0" lang="pl-PL" dirty="0">
                <a:latin typeface="Arial" charset="0"/>
                <a:ea typeface="MS PGothic" charset="0"/>
              </a:rPr>
              <a:t> </a:t>
            </a:r>
            <a:r>
              <a:rPr kumimoji="0" lang="pl-PL" sz="2400" dirty="0">
                <a:latin typeface="Arial" charset="0"/>
                <a:ea typeface="MS PGothic" charset="0"/>
              </a:rPr>
              <a:t> </a:t>
            </a:r>
            <a:r>
              <a:rPr kumimoji="0" lang="pl-PL" sz="2400" dirty="0" smtClean="0">
                <a:latin typeface="Arial" charset="0"/>
                <a:ea typeface="MS PGothic" charset="0"/>
              </a:rPr>
              <a:t>                                                          </a:t>
            </a:r>
            <a:r>
              <a:rPr kumimoji="0" lang="pl-PL" sz="2400" dirty="0" smtClean="0">
                <a:solidFill>
                  <a:srgbClr val="0000FF"/>
                </a:solidFill>
                <a:latin typeface="Arial" charset="0"/>
                <a:ea typeface="MS PGothic" charset="0"/>
              </a:rPr>
              <a:t>                                             </a:t>
            </a:r>
            <a:endParaRPr kumimoji="0" lang="pl-PL" sz="2400" dirty="0">
              <a:solidFill>
                <a:srgbClr val="0000FF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5364" name="Picture 4" descr="http://www.volker-henning.de/NEUE_VERSE/chirur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3404037" cy="42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1782" y="5199313"/>
            <a:ext cx="64322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                 </a:t>
            </a:r>
            <a:r>
              <a:rPr lang="en-US" sz="3200" b="1" dirty="0" smtClean="0">
                <a:solidFill>
                  <a:srgbClr val="3366FF"/>
                </a:solidFill>
              </a:rPr>
              <a:t>Damage control surgery 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3" name="Picture 2" descr="Unknown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2880320" cy="33544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941" y="10451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23528" y="646332"/>
            <a:ext cx="763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16 - X -  1846    John Collins Warren  - William Thomas Morton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        Harvard Medical  School  (</a:t>
            </a:r>
            <a:r>
              <a:rPr lang="en-US" b="1" dirty="0" smtClean="0">
                <a:solidFill>
                  <a:srgbClr val="FF0000"/>
                </a:solidFill>
              </a:rPr>
              <a:t>Pole </a:t>
            </a:r>
            <a:r>
              <a:rPr lang="en-US" b="1" dirty="0" err="1" smtClean="0">
                <a:solidFill>
                  <a:srgbClr val="FF0000"/>
                </a:solidFill>
              </a:rPr>
              <a:t>walki</a:t>
            </a:r>
            <a:r>
              <a:rPr lang="en-US" b="1" dirty="0" smtClean="0">
                <a:solidFill>
                  <a:srgbClr val="FF0000"/>
                </a:solidFill>
              </a:rPr>
              <a:t> 1847 </a:t>
            </a:r>
            <a:r>
              <a:rPr lang="en-US" b="1" dirty="0" err="1" smtClean="0">
                <a:solidFill>
                  <a:srgbClr val="FF0000"/>
                </a:solidFill>
              </a:rPr>
              <a:t>Nikołaj</a:t>
            </a:r>
            <a:r>
              <a:rPr lang="en-US" b="1" dirty="0" smtClean="0">
                <a:solidFill>
                  <a:srgbClr val="FF0000"/>
                </a:solidFill>
              </a:rPr>
              <a:t> PIROGOW )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28275"/>
            <a:ext cx="3187229" cy="3116949"/>
          </a:xfrm>
          <a:prstGeom prst="rect">
            <a:avLst/>
          </a:prstGeom>
        </p:spPr>
      </p:pic>
      <p:pic>
        <p:nvPicPr>
          <p:cNvPr id="3" name="Picture 2" descr="220px-Dr.JohnWarren_with_skul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17" y="4061158"/>
            <a:ext cx="2376264" cy="29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71500" y="357188"/>
            <a:ext cx="8039100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                IXX wiek</a:t>
            </a:r>
          </a:p>
          <a:p>
            <a:pPr marL="457200" indent="-457200"/>
            <a:endParaRPr lang="pl-PL" sz="4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6000" dirty="0" smtClean="0">
                <a:solidFill>
                  <a:srgbClr val="0070C0"/>
                </a:solidFill>
                <a:latin typeface="Arial Black" charset="0"/>
                <a:cs typeface="Times New Roman" charset="0"/>
              </a:rPr>
              <a:t>          </a:t>
            </a:r>
            <a:r>
              <a:rPr lang="pl-PL" sz="2000" dirty="0" smtClean="0">
                <a:solidFill>
                  <a:srgbClr val="0070C0"/>
                </a:solidFill>
                <a:latin typeface="Arial Black" charset="0"/>
                <a:cs typeface="Times New Roman" charset="0"/>
              </a:rPr>
              <a:t>Ludwig Wilhelm </a:t>
            </a:r>
            <a:r>
              <a:rPr lang="pl-PL" sz="2000" dirty="0" err="1" smtClean="0">
                <a:solidFill>
                  <a:srgbClr val="0070C0"/>
                </a:solidFill>
                <a:latin typeface="Arial Black" charset="0"/>
                <a:cs typeface="Times New Roman" charset="0"/>
              </a:rPr>
              <a:t>Rehn</a:t>
            </a:r>
            <a:r>
              <a:rPr lang="pl-PL" sz="2000" dirty="0" smtClean="0">
                <a:solidFill>
                  <a:srgbClr val="0070C0"/>
                </a:solidFill>
                <a:latin typeface="Arial Black" charset="0"/>
                <a:cs typeface="Times New Roman" charset="0"/>
              </a:rPr>
              <a:t> </a:t>
            </a:r>
          </a:p>
          <a:p>
            <a:pPr marL="457200" indent="-457200"/>
            <a:r>
              <a:rPr lang="pl-PL" sz="2000" dirty="0">
                <a:solidFill>
                  <a:srgbClr val="0070C0"/>
                </a:solidFill>
                <a:latin typeface="Arial Black" charset="0"/>
                <a:cs typeface="Times New Roman" charset="0"/>
              </a:rPr>
              <a:t> </a:t>
            </a:r>
            <a:r>
              <a:rPr lang="pl-PL" sz="2000" dirty="0" smtClean="0">
                <a:solidFill>
                  <a:srgbClr val="0070C0"/>
                </a:solidFill>
                <a:latin typeface="Arial Black" charset="0"/>
                <a:cs typeface="Times New Roman" charset="0"/>
              </a:rPr>
              <a:t>                             9 września 1896 roku</a:t>
            </a:r>
          </a:p>
          <a:p>
            <a:pPr marL="457200" indent="-457200"/>
            <a:endParaRPr lang="pl-PL" sz="2000" dirty="0">
              <a:solidFill>
                <a:srgbClr val="0070C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2000" dirty="0" smtClean="0">
                <a:solidFill>
                  <a:srgbClr val="0070C0"/>
                </a:solidFill>
                <a:latin typeface="Arial Black" charset="0"/>
                <a:cs typeface="Times New Roman" charset="0"/>
              </a:rPr>
              <a:t>                             </a:t>
            </a:r>
            <a:r>
              <a:rPr lang="pl-PL" sz="2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 zeszycie serca  </a:t>
            </a:r>
            <a:endParaRPr lang="pl-PL" sz="2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2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2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11560" y="980728"/>
            <a:ext cx="285061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2730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71500" y="357188"/>
            <a:ext cx="8039100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XX                 XXI </a:t>
            </a:r>
          </a:p>
          <a:p>
            <a:pPr marL="457200" indent="-457200"/>
            <a:endParaRPr lang="pl-PL" sz="4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800" u="sng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‘MINI’ INWAZYJNOŚĆ</a:t>
            </a:r>
            <a:endParaRPr lang="pl-PL" sz="6000" u="sng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400" dirty="0">
              <a:solidFill>
                <a:srgbClr val="008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400" dirty="0" smtClean="0">
                <a:solidFill>
                  <a:srgbClr val="008000"/>
                </a:solidFill>
                <a:latin typeface="Arial Black" charset="0"/>
                <a:cs typeface="Times New Roman" charset="0"/>
              </a:rPr>
              <a:t>TRANSPLANTOLOGIA</a:t>
            </a:r>
            <a:endParaRPr lang="pl-PL" sz="4400" dirty="0">
              <a:solidFill>
                <a:srgbClr val="008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400" dirty="0" smtClean="0">
              <a:solidFill>
                <a:srgbClr val="3366FF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400" dirty="0" smtClean="0">
                <a:solidFill>
                  <a:srgbClr val="3366FF"/>
                </a:solidFill>
                <a:latin typeface="Arial Black" charset="0"/>
                <a:cs typeface="Times New Roman" charset="0"/>
              </a:rPr>
              <a:t>ROBOTYZACJA </a:t>
            </a:r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99792" y="836712"/>
            <a:ext cx="978408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71500" y="357188"/>
            <a:ext cx="803910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/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 algn="ctr"/>
            <a:r>
              <a:rPr lang="pl-PL" sz="4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XX                 XXI </a:t>
            </a:r>
          </a:p>
          <a:p>
            <a:pPr marL="457200" indent="-457200"/>
            <a:endParaRPr lang="pl-PL" sz="4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800" dirty="0" smtClean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800" dirty="0" smtClean="0">
                <a:solidFill>
                  <a:srgbClr val="0000FF"/>
                </a:solidFill>
                <a:latin typeface="Arial Black" charset="0"/>
                <a:cs typeface="Times New Roman" charset="0"/>
              </a:rPr>
              <a:t>‘MINI’ </a:t>
            </a:r>
            <a:r>
              <a:rPr lang="pl-PL" sz="4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INWAZYJNOŚĆ”</a:t>
            </a:r>
            <a:endParaRPr lang="pl-PL" sz="60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400" dirty="0">
              <a:solidFill>
                <a:srgbClr val="008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6000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981689" y="836712"/>
            <a:ext cx="978408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819400" cy="2882900"/>
          </a:xfrm>
          <a:prstGeom prst="rect">
            <a:avLst/>
          </a:prstGeom>
        </p:spPr>
      </p:pic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26" y="467054"/>
            <a:ext cx="3403600" cy="238760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16" y="3009498"/>
            <a:ext cx="28575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0846" y="801077"/>
            <a:ext cx="246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3366FF"/>
                </a:solidFill>
              </a:rPr>
              <a:t>Chirurgia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diagnostyczna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51520" y="980728"/>
            <a:ext cx="48463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AC3E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81462" y="1563077"/>
            <a:ext cx="591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4462" y="382953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443711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NMR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04864"/>
            <a:ext cx="3352800" cy="2425700"/>
          </a:xfrm>
          <a:prstGeom prst="rect">
            <a:avLst/>
          </a:prstGeom>
        </p:spPr>
      </p:pic>
      <p:pic>
        <p:nvPicPr>
          <p:cNvPr id="5" name="Picture 4" descr="Unknown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2251529"/>
            <a:ext cx="3289300" cy="246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3749" y="1000854"/>
            <a:ext cx="137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3366FF"/>
                </a:solidFill>
              </a:rPr>
              <a:t>Kraniotomia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0" y="476672"/>
            <a:ext cx="90354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endParaRPr lang="pl-PL" sz="28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l-PL" sz="4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Innowacyjność w medycynie oczami chirurga</a:t>
            </a:r>
            <a:endParaRPr lang="pl-PL" sz="2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pl-PL" sz="2000" b="1" dirty="0" smtClean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defRPr/>
            </a:pPr>
            <a:endParaRPr lang="pl-PL" sz="2000" b="1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C:\Users\dell\Desktop\IMG_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233" y="2660577"/>
            <a:ext cx="3529012" cy="3918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013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289300" cy="2463800"/>
          </a:xfrm>
          <a:prstGeom prst="rect">
            <a:avLst/>
          </a:prstGeom>
        </p:spPr>
      </p:pic>
      <p:pic>
        <p:nvPicPr>
          <p:cNvPr id="4" name="Picture 3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048000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685800"/>
            <a:ext cx="2305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Laparo</a:t>
            </a:r>
            <a:r>
              <a:rPr lang="en-US" sz="2800" dirty="0" smtClean="0">
                <a:solidFill>
                  <a:srgbClr val="0000FF"/>
                </a:solidFill>
              </a:rPr>
              <a:t> - </a:t>
            </a:r>
            <a:r>
              <a:rPr lang="en-US" sz="2800" dirty="0" err="1" smtClean="0">
                <a:solidFill>
                  <a:srgbClr val="0000FF"/>
                </a:solidFill>
              </a:rPr>
              <a:t>tomia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2100" y="977900"/>
            <a:ext cx="163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Laparo</a:t>
            </a:r>
            <a:r>
              <a:rPr lang="en-US" b="1" dirty="0" smtClean="0">
                <a:solidFill>
                  <a:srgbClr val="FF0000"/>
                </a:solidFill>
              </a:rPr>
              <a:t> - </a:t>
            </a:r>
            <a:r>
              <a:rPr lang="en-US" b="1" dirty="0" err="1" smtClean="0">
                <a:solidFill>
                  <a:srgbClr val="FF0000"/>
                </a:solidFill>
              </a:rPr>
              <a:t>skopia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7" name="Picture 6" descr="Unknown-6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" y="3645024"/>
            <a:ext cx="3406276" cy="2472060"/>
          </a:xfrm>
          <a:prstGeom prst="rect">
            <a:avLst/>
          </a:prstGeom>
        </p:spPr>
      </p:pic>
      <p:pic>
        <p:nvPicPr>
          <p:cNvPr id="8" name="Picture 7" descr="Unknown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302433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289300" cy="2463800"/>
          </a:xfrm>
          <a:prstGeom prst="rect">
            <a:avLst/>
          </a:prstGeom>
        </p:spPr>
      </p:pic>
      <p:pic>
        <p:nvPicPr>
          <p:cNvPr id="3" name="Picture 2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2971800" cy="223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849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TORAKO - TOMIA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  </a:t>
            </a:r>
            <a:r>
              <a:rPr lang="en-US" sz="2800" b="1" dirty="0" smtClean="0">
                <a:solidFill>
                  <a:srgbClr val="0000FF"/>
                </a:solidFill>
              </a:rPr>
              <a:t>TORAKO - SKOPIA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63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571500" y="357188"/>
            <a:ext cx="85725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>
            <a:spAutoFit/>
          </a:bodyPr>
          <a:lstStyle/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XX                 XXI </a:t>
            </a:r>
          </a:p>
          <a:p>
            <a:pPr marL="457200" indent="-457200"/>
            <a:endParaRPr lang="pl-PL" sz="60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400" dirty="0">
              <a:solidFill>
                <a:srgbClr val="008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5400" dirty="0" smtClean="0">
                <a:solidFill>
                  <a:srgbClr val="008000"/>
                </a:solidFill>
                <a:latin typeface="Arial Black" charset="0"/>
                <a:cs typeface="Times New Roman" charset="0"/>
              </a:rPr>
              <a:t>TRANSPLANTOLOGIA</a:t>
            </a:r>
            <a:endParaRPr lang="pl-PL" sz="5400" dirty="0">
              <a:solidFill>
                <a:srgbClr val="008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400" dirty="0" smtClean="0">
              <a:solidFill>
                <a:srgbClr val="3366FF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4400" b="1" dirty="0" smtClean="0">
                <a:solidFill>
                  <a:srgbClr val="3366FF"/>
                </a:solidFill>
                <a:latin typeface="Arial Black" charset="0"/>
                <a:cs typeface="Times New Roman" charset="0"/>
              </a:rPr>
              <a:t> </a:t>
            </a:r>
            <a:endParaRPr lang="pl-PL" sz="4400" b="1" dirty="0">
              <a:solidFill>
                <a:srgbClr val="3366FF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6000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99792" y="836712"/>
            <a:ext cx="978408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7452321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cs-CZ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TRANSPLANTOLOGIA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 </a:t>
            </a:r>
            <a:r>
              <a:rPr lang="en-US" sz="4400" b="1" dirty="0" smtClean="0">
                <a:solidFill>
                  <a:srgbClr val="FF0000"/>
                </a:solidFill>
              </a:rPr>
              <a:t>1954  </a:t>
            </a:r>
            <a:r>
              <a:rPr lang="en-US" sz="4400" b="1" dirty="0">
                <a:solidFill>
                  <a:srgbClr val="FF0000"/>
                </a:solidFill>
              </a:rPr>
              <a:t>Kidney transplant</a:t>
            </a:r>
            <a:endParaRPr lang="cs-CZ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 </a:t>
            </a:r>
            <a:endParaRPr lang="cs-CZ" sz="4400" dirty="0">
              <a:solidFill>
                <a:srgbClr val="FF0000"/>
              </a:solidFill>
            </a:endParaRPr>
          </a:p>
          <a:p>
            <a:r>
              <a:rPr lang="en-US" dirty="0"/>
              <a:t>1967  </a:t>
            </a:r>
            <a:r>
              <a:rPr lang="en-US" dirty="0">
                <a:hlinkClick r:id="rId2"/>
              </a:rPr>
              <a:t>Heart transplant</a:t>
            </a:r>
            <a:r>
              <a:rPr lang="en-US" dirty="0"/>
              <a:t> </a:t>
            </a:r>
            <a:endParaRPr lang="cs-CZ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          </a:t>
            </a:r>
            <a:r>
              <a:rPr lang="en-US" dirty="0" smtClean="0">
                <a:solidFill>
                  <a:srgbClr val="3366FF"/>
                </a:solidFill>
              </a:rPr>
              <a:t>Liver </a:t>
            </a:r>
            <a:r>
              <a:rPr lang="en-US" dirty="0">
                <a:solidFill>
                  <a:srgbClr val="3366FF"/>
                </a:solidFill>
              </a:rPr>
              <a:t>transplant</a:t>
            </a:r>
            <a:endParaRPr lang="cs-CZ" dirty="0">
              <a:solidFill>
                <a:srgbClr val="3366FF"/>
              </a:solidFill>
            </a:endParaRPr>
          </a:p>
          <a:p>
            <a:r>
              <a:rPr lang="en-US" dirty="0">
                <a:solidFill>
                  <a:srgbClr val="3366FF"/>
                </a:solidFill>
              </a:rPr>
              <a:t> 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1987   </a:t>
            </a:r>
            <a:r>
              <a:rPr lang="en-US" dirty="0">
                <a:hlinkClick r:id="rId3"/>
              </a:rPr>
              <a:t>Heart-lung transplant</a:t>
            </a:r>
            <a:endParaRPr lang="cs-CZ" dirty="0"/>
          </a:p>
          <a:p>
            <a:r>
              <a:rPr lang="en-US" dirty="0"/>
              <a:t> </a:t>
            </a:r>
            <a:endParaRPr lang="cs-CZ" dirty="0"/>
          </a:p>
          <a:p>
            <a:r>
              <a:rPr lang="en-US" dirty="0"/>
              <a:t>2008  </a:t>
            </a:r>
            <a:r>
              <a:rPr lang="en-US" dirty="0">
                <a:solidFill>
                  <a:srgbClr val="3366FF"/>
                </a:solidFill>
              </a:rPr>
              <a:t> Full </a:t>
            </a:r>
            <a:r>
              <a:rPr lang="en-US" dirty="0">
                <a:hlinkClick r:id="rId4"/>
              </a:rPr>
              <a:t>face transplant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 </a:t>
            </a:r>
            <a:endParaRPr lang="cs-CZ" dirty="0"/>
          </a:p>
          <a:p>
            <a:r>
              <a:rPr lang="en-US" dirty="0"/>
              <a:t>2011   </a:t>
            </a:r>
            <a:r>
              <a:rPr lang="en-US" dirty="0">
                <a:hlinkClick r:id="rId5"/>
              </a:rPr>
              <a:t>Double leg transplant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2012   </a:t>
            </a:r>
            <a:r>
              <a:rPr lang="en-US" dirty="0">
                <a:solidFill>
                  <a:srgbClr val="3366FF"/>
                </a:solidFill>
              </a:rPr>
              <a:t>Double arm transplant </a:t>
            </a:r>
            <a:endParaRPr lang="cs-CZ" dirty="0">
              <a:solidFill>
                <a:srgbClr val="3366FF"/>
              </a:solidFill>
            </a:endParaRPr>
          </a:p>
          <a:p>
            <a:r>
              <a:rPr lang="en-US" dirty="0"/>
              <a:t> </a:t>
            </a:r>
            <a:endParaRPr lang="cs-CZ" dirty="0"/>
          </a:p>
          <a:p>
            <a:r>
              <a:rPr lang="en-US" dirty="0"/>
              <a:t>2014   </a:t>
            </a:r>
            <a:r>
              <a:rPr lang="en-US" dirty="0">
                <a:solidFill>
                  <a:srgbClr val="3366FF"/>
                </a:solidFill>
              </a:rPr>
              <a:t>Penis transplant </a:t>
            </a:r>
            <a:endParaRPr lang="cs-CZ" dirty="0">
              <a:solidFill>
                <a:srgbClr val="3366FF"/>
              </a:solidFill>
            </a:endParaRPr>
          </a:p>
          <a:p>
            <a:r>
              <a:rPr lang="en-US" dirty="0"/>
              <a:t>2016   </a:t>
            </a:r>
            <a:r>
              <a:rPr lang="en-US" dirty="0">
                <a:solidFill>
                  <a:srgbClr val="3366FF"/>
                </a:solidFill>
              </a:rPr>
              <a:t>Uterus transplant</a:t>
            </a:r>
            <a:endParaRPr lang="cs-CZ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851750_P02549_6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90" y="1818701"/>
            <a:ext cx="3564673" cy="439248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146691" y="4087448"/>
            <a:ext cx="2134391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83" y="1747791"/>
            <a:ext cx="4896544" cy="36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357188"/>
            <a:ext cx="9144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>
            <a:spAutoFit/>
          </a:bodyPr>
          <a:lstStyle/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 algn="ctr"/>
            <a:r>
              <a:rPr lang="pl-PL" sz="4800" dirty="0" smtClean="0">
                <a:solidFill>
                  <a:srgbClr val="FF0000"/>
                </a:solidFill>
                <a:latin typeface="Arial Black" charset="0"/>
                <a:cs typeface="Times New Roman" charset="0"/>
              </a:rPr>
              <a:t>XX                       XXI </a:t>
            </a:r>
          </a:p>
          <a:p>
            <a:pPr marL="457200" indent="-457200"/>
            <a:endParaRPr lang="pl-PL" sz="4800" dirty="0">
              <a:solidFill>
                <a:srgbClr val="FF00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4400" dirty="0" smtClean="0">
              <a:solidFill>
                <a:srgbClr val="3366FF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r>
              <a:rPr lang="pl-PL" sz="8000" dirty="0" smtClean="0">
                <a:solidFill>
                  <a:srgbClr val="3366FF"/>
                </a:solidFill>
                <a:latin typeface="Arial Black" charset="0"/>
                <a:cs typeface="Times New Roman" charset="0"/>
              </a:rPr>
              <a:t>ROBOTYZACJA </a:t>
            </a:r>
            <a:endParaRPr lang="pl-PL" sz="8000" dirty="0">
              <a:solidFill>
                <a:srgbClr val="3366FF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sz="6000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  <a:p>
            <a:pPr marL="457200" indent="-457200"/>
            <a:endParaRPr lang="pl-PL" dirty="0">
              <a:solidFill>
                <a:srgbClr val="FFFF00"/>
              </a:solidFill>
              <a:latin typeface="Arial Black" charset="0"/>
              <a:cs typeface="Times New Roman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699792" y="836712"/>
            <a:ext cx="3472408" cy="484632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3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3009900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068960"/>
            <a:ext cx="11491394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  </a:t>
            </a:r>
            <a:r>
              <a:rPr lang="en-US" dirty="0">
                <a:hlinkClick r:id="rId3"/>
              </a:rPr>
              <a:t>Robot-assisted surgery</a:t>
            </a:r>
            <a:r>
              <a:rPr lang="en-US" dirty="0"/>
              <a:t> </a:t>
            </a:r>
            <a:r>
              <a:rPr lang="en-US" dirty="0" smtClean="0"/>
              <a:t> in </a:t>
            </a:r>
            <a:r>
              <a:rPr lang="en-US" dirty="0"/>
              <a:t>Vancouver.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en-US" dirty="0"/>
              <a:t>2000  </a:t>
            </a:r>
            <a:r>
              <a:rPr lang="en-US" dirty="0">
                <a:hlinkClick r:id="rId4"/>
              </a:rPr>
              <a:t>da Vinci Surgical System</a:t>
            </a:r>
            <a:r>
              <a:rPr lang="en-US" dirty="0"/>
              <a:t> was approved by the FDA.</a:t>
            </a:r>
            <a:endParaRPr lang="cs-CZ" dirty="0"/>
          </a:p>
          <a:p>
            <a:r>
              <a:rPr lang="en-US" dirty="0"/>
              <a:t> </a:t>
            </a:r>
            <a:endParaRPr lang="cs-CZ" dirty="0"/>
          </a:p>
          <a:p>
            <a:r>
              <a:rPr lang="en-US" dirty="0"/>
              <a:t>2001 </a:t>
            </a:r>
            <a:r>
              <a:rPr lang="en-US" sz="2800" dirty="0">
                <a:hlinkClick r:id="rId5"/>
              </a:rPr>
              <a:t>Surgery</a:t>
            </a:r>
            <a:r>
              <a:rPr lang="en-US" sz="2800" dirty="0"/>
              <a:t>, using the </a:t>
            </a:r>
            <a:r>
              <a:rPr lang="en-US" sz="2800" dirty="0">
                <a:hlinkClick r:id="rId6"/>
              </a:rPr>
              <a:t>ZEUS robotic surgical system</a:t>
            </a:r>
            <a:r>
              <a:rPr lang="en-US" sz="2800" dirty="0"/>
              <a:t>.</a:t>
            </a:r>
            <a:endParaRPr lang="cs-CZ" sz="2800" dirty="0"/>
          </a:p>
          <a:p>
            <a:r>
              <a:rPr lang="en-US" sz="2800" dirty="0"/>
              <a:t>     </a:t>
            </a:r>
            <a:r>
              <a:rPr lang="en-US" sz="2800" b="1" dirty="0" smtClean="0">
                <a:solidFill>
                  <a:srgbClr val="FF0000"/>
                </a:solidFill>
              </a:rPr>
              <a:t>Lindberg </a:t>
            </a:r>
            <a:r>
              <a:rPr lang="en-US" sz="2800" b="1" dirty="0">
                <a:solidFill>
                  <a:srgbClr val="FF0000"/>
                </a:solidFill>
              </a:rPr>
              <a:t>Operation 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7 -</a:t>
            </a:r>
            <a:r>
              <a:rPr lang="en-US" sz="2800" b="1" dirty="0" smtClean="0">
                <a:solidFill>
                  <a:srgbClr val="FF0000"/>
                </a:solidFill>
              </a:rPr>
              <a:t> 09 - </a:t>
            </a:r>
            <a:r>
              <a:rPr lang="en-US" sz="2800" b="1" dirty="0">
                <a:solidFill>
                  <a:srgbClr val="FF0000"/>
                </a:solidFill>
              </a:rPr>
              <a:t>2001 </a:t>
            </a:r>
            <a:endParaRPr lang="cs-CZ" sz="28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2013  </a:t>
            </a:r>
            <a:r>
              <a:rPr lang="en-US" dirty="0">
                <a:hlinkClick r:id="rId7"/>
              </a:rPr>
              <a:t>Virtual surgery</a:t>
            </a:r>
            <a:r>
              <a:rPr lang="en-US" dirty="0"/>
              <a:t> using </a:t>
            </a:r>
            <a:r>
              <a:rPr lang="en-US" dirty="0">
                <a:hlinkClick r:id="rId8"/>
              </a:rPr>
              <a:t>Google Glass</a:t>
            </a:r>
            <a:r>
              <a:rPr lang="en-US" dirty="0"/>
              <a:t> by surgeons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Virtual </a:t>
            </a:r>
            <a:r>
              <a:rPr lang="en-US" dirty="0"/>
              <a:t>Interactive Presence in Augmented Reality (VIPAAR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2013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RAVEN – Robot </a:t>
            </a:r>
            <a:r>
              <a:rPr lang="en-US" sz="3600" dirty="0" err="1" smtClean="0">
                <a:solidFill>
                  <a:srgbClr val="FF0000"/>
                </a:solidFill>
              </a:rPr>
              <a:t>autonomiczny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721100" cy="2184400"/>
          </a:xfrm>
          <a:prstGeom prst="rect">
            <a:avLst/>
          </a:prstGeom>
        </p:spPr>
      </p:pic>
      <p:pic>
        <p:nvPicPr>
          <p:cNvPr id="3" name="Picture 2" descr="Unknown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3505200" cy="2324100"/>
          </a:xfrm>
          <a:prstGeom prst="rect">
            <a:avLst/>
          </a:prstGeom>
        </p:spPr>
      </p:pic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154861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Obecnie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trzy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rodzaje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operacji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serca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w USA 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są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wykonywane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rutynowo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przy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użyciu</a:t>
            </a:r>
            <a:r>
              <a:rPr lang="en-US" sz="2800" b="1" dirty="0" smtClean="0">
                <a:solidFill>
                  <a:srgbClr val="0000FF"/>
                </a:solidFill>
              </a:rPr>
              <a:t> “ROBOTÓW”</a:t>
            </a:r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 smtClean="0">
              <a:solidFill>
                <a:srgbClr val="0000FF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00FF"/>
                </a:solidFill>
              </a:rPr>
              <a:t>1. </a:t>
            </a:r>
            <a:r>
              <a:rPr lang="en-US" sz="2000" b="1" dirty="0" err="1" smtClean="0">
                <a:solidFill>
                  <a:srgbClr val="0000FF"/>
                </a:solidFill>
              </a:rPr>
              <a:t>Naprawa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>
                <a:solidFill>
                  <a:srgbClr val="0000FF"/>
                </a:solidFill>
              </a:rPr>
              <a:t>przegrody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przedsionkowej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0"/>
            <a:endParaRPr lang="en-US" sz="2000" b="1" dirty="0">
              <a:solidFill>
                <a:srgbClr val="0000FF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00FF"/>
                </a:solidFill>
              </a:rPr>
              <a:t>2. </a:t>
            </a:r>
            <a:r>
              <a:rPr lang="en-US" sz="2000" b="1" dirty="0" err="1" smtClean="0">
                <a:solidFill>
                  <a:srgbClr val="0000FF"/>
                </a:solidFill>
              </a:rPr>
              <a:t>Operacje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z</a:t>
            </a:r>
            <a:r>
              <a:rPr lang="en-US" sz="2000" b="1" dirty="0" err="1" smtClean="0">
                <a:solidFill>
                  <a:srgbClr val="0000FF"/>
                </a:solidFill>
              </a:rPr>
              <a:t>astawki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mitralnej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0"/>
            <a:endParaRPr lang="en-US" sz="2000" b="1" dirty="0" smtClean="0">
              <a:solidFill>
                <a:srgbClr val="0000FF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00FF"/>
                </a:solidFill>
              </a:rPr>
              <a:t>3. </a:t>
            </a:r>
            <a:r>
              <a:rPr lang="en-US" sz="2000" b="1" dirty="0" err="1" smtClean="0">
                <a:solidFill>
                  <a:srgbClr val="0000FF"/>
                </a:solidFill>
              </a:rPr>
              <a:t>Pomostowanie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aortalno-</a:t>
            </a:r>
            <a:r>
              <a:rPr lang="en-US" sz="2000" b="1" dirty="0" err="1" smtClean="0">
                <a:solidFill>
                  <a:srgbClr val="0000FF"/>
                </a:solidFill>
              </a:rPr>
              <a:t>wieńcowe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Unknown-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15" y="3124677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ven_me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03330"/>
            <a:ext cx="5112568" cy="4018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77" y="5222058"/>
            <a:ext cx="440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Robot </a:t>
            </a:r>
            <a:r>
              <a:rPr lang="en-US" sz="2800" b="1" dirty="0" err="1" smtClean="0">
                <a:solidFill>
                  <a:srgbClr val="FF0000"/>
                </a:solidFill>
              </a:rPr>
              <a:t>autonomiczny</a:t>
            </a:r>
            <a:r>
              <a:rPr lang="en-US" sz="2800" b="1" dirty="0" smtClean="0">
                <a:solidFill>
                  <a:srgbClr val="FF0000"/>
                </a:solidFill>
              </a:rPr>
              <a:t> RAVEN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02621"/>
            <a:ext cx="8278687" cy="3609187"/>
          </a:xfrm>
        </p:spPr>
        <p:txBody>
          <a:bodyPr/>
          <a:lstStyle/>
          <a:p>
            <a:r>
              <a:rPr lang="pl-PL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Współczesny chirurg – mistrz techniki chirurgicznej, czy dodatek do nowych osiągnięć technologicznych</a:t>
            </a:r>
            <a:endParaRPr lang="pl-PL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733" y="4789526"/>
            <a:ext cx="7840398" cy="1040146"/>
          </a:xfrm>
        </p:spPr>
        <p:txBody>
          <a:bodyPr/>
          <a:lstStyle/>
          <a:p>
            <a:r>
              <a:rPr lang="pl-PL" b="1" dirty="0">
                <a:solidFill>
                  <a:srgbClr val="3366FF"/>
                </a:solidFill>
                <a:latin typeface="Times New Roman" pitchFamily="18" charset="0"/>
              </a:rPr>
              <a:t>Marek </a:t>
            </a:r>
            <a:r>
              <a:rPr lang="pl-PL" b="1" dirty="0" smtClean="0">
                <a:solidFill>
                  <a:srgbClr val="3366FF"/>
                </a:solidFill>
                <a:effectLst/>
                <a:latin typeface="Times New Roman" pitchFamily="18" charset="0"/>
              </a:rPr>
              <a:t>Krawczyk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pl-PL" altLang="pl-PL" sz="2000" b="1" i="1" dirty="0" smtClean="0">
                <a:solidFill>
                  <a:srgbClr val="3366FF"/>
                </a:solidFill>
                <a:latin typeface="Times New Roman" pitchFamily="18" charset="0"/>
              </a:rPr>
              <a:t>Warszawski Uniwersytet Medyczny </a:t>
            </a:r>
            <a:endParaRPr lang="pl-PL" altLang="pl-PL" sz="2000" b="1" i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513" y="5373216"/>
            <a:ext cx="597849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b="1" dirty="0">
              <a:solidFill>
                <a:srgbClr val="3366FF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solidFill>
                  <a:srgbClr val="3366FF"/>
                </a:solidFill>
                <a:latin typeface="Times New Roman" pitchFamily="18" charset="0"/>
              </a:rPr>
              <a:t>Wykład im. Ludwika Rydygiera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66FF"/>
                </a:solidFill>
                <a:latin typeface="Times New Roman" pitchFamily="18" charset="0"/>
              </a:rPr>
              <a:t>68. Kongres Towarzystwa Chirurgów Polskich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srgbClr val="3366FF"/>
                </a:solidFill>
                <a:latin typeface="Times New Roman" pitchFamily="18" charset="0"/>
              </a:rPr>
              <a:t>Kraków, 27 września 2017 r.</a:t>
            </a:r>
            <a:endParaRPr lang="pl-PL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836" y="3905524"/>
            <a:ext cx="2272601" cy="2835844"/>
          </a:xfrm>
          <a:prstGeom prst="rect">
            <a:avLst/>
          </a:prstGeom>
        </p:spPr>
      </p:pic>
      <p:pic>
        <p:nvPicPr>
          <p:cNvPr id="3" name="Obraz 2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2634090"/>
            <a:ext cx="1610783" cy="21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641350"/>
          </a:xfrm>
        </p:spPr>
        <p:txBody>
          <a:bodyPr/>
          <a:lstStyle/>
          <a:p>
            <a:r>
              <a:rPr lang="pl-PL" altLang="pl-PL" sz="3600" b="1" dirty="0" smtClean="0">
                <a:solidFill>
                  <a:srgbClr val="3366FF"/>
                </a:solidFill>
                <a:latin typeface="Times New Roman" pitchFamily="18" charset="0"/>
              </a:rPr>
              <a:t> </a:t>
            </a:r>
            <a:endParaRPr lang="pl-PL" altLang="pl-PL" sz="36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1" y="0"/>
            <a:ext cx="90364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4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altLang="pl-PL" sz="40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owe </a:t>
            </a:r>
            <a:r>
              <a:rPr lang="pl-PL" altLang="pl-PL" sz="4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 </a:t>
            </a:r>
            <a:r>
              <a:rPr lang="pl-PL" altLang="pl-P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wymuszały zmianę </a:t>
            </a:r>
            <a:r>
              <a:rPr lang="pl-PL" altLang="pl-PL" sz="40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podejścia </a:t>
            </a:r>
            <a:r>
              <a:rPr lang="pl-PL" altLang="pl-PL" sz="4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altLang="pl-PL" sz="40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sztuki chirurgicznej</a:t>
            </a:r>
            <a:r>
              <a:rPr lang="pl-PL" altLang="pl-PL" sz="4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40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800" b="1" i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Manualną </a:t>
            </a:r>
            <a:r>
              <a:rPr lang="pl-PL" altLang="pl-PL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biegłość </a:t>
            </a: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operatorów </a:t>
            </a:r>
            <a:r>
              <a:rPr lang="pl-PL" altLang="pl-PL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 zostać zamieniona</a:t>
            </a: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umiejętność </a:t>
            </a:r>
            <a:r>
              <a:rPr lang="pl-PL" altLang="pl-PL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posługiwania się nowym </a:t>
            </a: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sprzętem</a:t>
            </a:r>
            <a:r>
              <a:rPr lang="mr-IN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„chirurgia </a:t>
            </a:r>
            <a:r>
              <a:rPr lang="pl-PL" altLang="pl-PL" sz="3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3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małoinwazyjna” ! </a:t>
            </a:r>
            <a:endParaRPr lang="pl-PL" altLang="pl-PL" sz="36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8" y="4162669"/>
            <a:ext cx="3492500" cy="2324100"/>
          </a:xfrm>
          <a:prstGeom prst="rect">
            <a:avLst/>
          </a:prstGeom>
        </p:spPr>
      </p:pic>
      <p:pic>
        <p:nvPicPr>
          <p:cNvPr id="3" name="Obraz 2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50" y="416266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165720" y="203688"/>
            <a:ext cx="843872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są współcześni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chirurdzy, którzy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operują za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pl-PL" alt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joysticka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siedząc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konsoli </a:t>
            </a:r>
            <a:r>
              <a:rPr lang="pl-PL" altLang="pl-P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8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tylko technika komputerowa   i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rozwój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inżynierii medycznej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zapewnia możliwość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wykonania operacji </a:t>
            </a:r>
            <a:r>
              <a:rPr lang="pl-PL" altLang="pl-P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8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ale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tymi ruchami ktoś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steruje  !!!!!</a:t>
            </a:r>
            <a:r>
              <a:rPr lang="pl-PL" altLang="pl-PL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altLang="pl-PL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0" y="3795743"/>
            <a:ext cx="2158467" cy="158923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73" y="3252189"/>
            <a:ext cx="4602343" cy="28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856984" cy="584775"/>
          </a:xfrm>
        </p:spPr>
        <p:txBody>
          <a:bodyPr/>
          <a:lstStyle/>
          <a:p>
            <a:pPr marL="0" indent="0" algn="l">
              <a:buNone/>
            </a:pPr>
            <a:r>
              <a:rPr lang="pl-PL" altLang="pl-PL" sz="2400" dirty="0" smtClean="0">
                <a:solidFill>
                  <a:srgbClr val="3366FF"/>
                </a:solidFill>
                <a:latin typeface="Times New Roman" pitchFamily="18" charset="0"/>
              </a:rPr>
              <a:t>CZY  POSTĘP TECHNOLOGII ZMIENIA WSZYSTKO  </a:t>
            </a:r>
            <a:r>
              <a:rPr lang="pl-PL" altLang="pl-PL" sz="3600" b="0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endParaRPr lang="pl-PL" altLang="pl-PL" sz="3600" b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179512" y="1556792"/>
            <a:ext cx="6187748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6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6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latach 50 – 60  XX w.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     Józef Gasiński mając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dyspozycji: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skalpel, nożyczki,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kleszczyki wykonywał </a:t>
            </a:r>
            <a:r>
              <a:rPr lang="pl-PL" altLang="pl-PL" sz="26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subtotal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pl-PL" altLang="pl-PL" sz="26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talne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wycięcie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żołądka wraz  z zespolenia -</a:t>
            </a:r>
            <a:r>
              <a:rPr lang="pl-PL" altLang="pl-PL" sz="26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niami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ciągu 15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   (!)       </a:t>
            </a:r>
            <a:r>
              <a:rPr lang="pl-PL" altLang="pl-PL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pl-PL" altLang="pl-PL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60" y="1844824"/>
            <a:ext cx="2249417" cy="30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71" y="4712072"/>
            <a:ext cx="1363142" cy="205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107504" y="1196752"/>
            <a:ext cx="89496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8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René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b="1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Leriche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już w latach 30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r-IN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tych  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w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niepokoił się ,że może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nadejść moment, </a:t>
            </a:r>
            <a:r>
              <a:rPr lang="pl-PL" alt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 u</a:t>
            </a:r>
            <a:r>
              <a:rPr lang="pl-PL" alt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miejętności  techniczne wykonania  operacji będą ważniejsze od elementu terapeutycznego.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taki chirurg to mistrz chirurgii, czy rzemieślnik?</a:t>
            </a:r>
            <a:r>
              <a:rPr lang="pl-PL" altLang="pl-PL" sz="3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altLang="pl-PL" sz="32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-1" y="6093296"/>
            <a:ext cx="9296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eriche R. La Philosophie de la Chirurgie. Paris: Flammarion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;1951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258385"/>
            <a:ext cx="1992923" cy="26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7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0" y="874661"/>
            <a:ext cx="903649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  </a:t>
            </a:r>
            <a:r>
              <a:rPr lang="pl-PL" altLang="pl-PL" sz="26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Leriche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zmiany technologiczne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medycynie postępują jak w </a:t>
            </a:r>
            <a:r>
              <a:rPr lang="pl-PL" altLang="pl-PL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huraganie.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Nie  wolno jednak zapomnieć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chorym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człowieku, któremu mają one służyć  Jednak, aby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 </a:t>
            </a:r>
            <a:r>
              <a:rPr lang="pl-PL" altLang="pl-PL" sz="26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mógł pracować </a:t>
            </a:r>
            <a:r>
              <a:rPr lang="pl-PL" altLang="pl-PL" sz="26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właściwy sposób, musi być doskonale wyposażony sprzętowo.</a:t>
            </a: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53" y="3775456"/>
            <a:ext cx="2052084" cy="23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37" y="3775456"/>
            <a:ext cx="1983506" cy="22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3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179512" y="1196752"/>
            <a:ext cx="712879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Analizując pojęcie mistrzostwa w chirurgii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odniesieniu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postępu w technologii 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należy </a:t>
            </a:r>
            <a:r>
              <a:rPr lang="pl-PL" altLang="pl-PL" sz="28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altLang="pl-PL" sz="28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rzywołać :</a:t>
            </a:r>
            <a:r>
              <a:rPr lang="pl-PL" alt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Michaela </a:t>
            </a:r>
            <a:r>
              <a:rPr lang="pl-PL" altLang="pl-PL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Ellisa</a:t>
            </a:r>
            <a:r>
              <a:rPr lang="pl-PL" alt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DeBakey</a:t>
            </a:r>
            <a:r>
              <a:rPr lang="pl-PL" alt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altLang="pl-PL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Genialnego operatora  </a:t>
            </a:r>
            <a:r>
              <a:rPr lang="pl-PL" altLang="pl-PL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altLang="pl-PL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równocześnie konstruktora  oraz wynalazcę.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4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pl-PL" altLang="pl-PL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opracował pompę rolkową, która </a:t>
            </a:r>
            <a:r>
              <a:rPr lang="pl-PL" altLang="pl-PL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pl-PL" altLang="pl-PL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 później </a:t>
            </a:r>
            <a:r>
              <a:rPr lang="pl-PL" altLang="pl-PL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została wykorzystana </a:t>
            </a:r>
            <a:r>
              <a:rPr lang="pl-PL" altLang="pl-PL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altLang="pl-PL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24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konstrukcji </a:t>
            </a:r>
            <a:r>
              <a:rPr lang="pl-PL" altLang="pl-PL" sz="24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płucoserca.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4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24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8324528" y="6093296"/>
            <a:ext cx="783976" cy="764704"/>
            <a:chOff x="8324528" y="6093296"/>
            <a:chExt cx="783976" cy="76470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8472385" y="6093296"/>
              <a:ext cx="564111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b="1" i="1" dirty="0">
                  <a:solidFill>
                    <a:srgbClr val="FFFFFF"/>
                  </a:solidFill>
                  <a:latin typeface="Garamond" pitchFamily="18" charset="0"/>
                </a:rPr>
                <a:t>M.K.</a:t>
              </a: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6458802"/>
                </p:ext>
              </p:extLst>
            </p:nvPr>
          </p:nvGraphicFramePr>
          <p:xfrm>
            <a:off x="8324528" y="6330107"/>
            <a:ext cx="783976" cy="527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5" name="Fotografia Photo Editor" r:id="rId3" imgW="2971429" imgH="1704762" progId="MSPhotoEd.3">
                    <p:embed/>
                  </p:oleObj>
                </mc:Choice>
                <mc:Fallback>
                  <p:oleObj name="Fotografia Photo Editor" r:id="rId3" imgW="2971429" imgH="17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4528" y="6330107"/>
                          <a:ext cx="783976" cy="5278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71" y="3789040"/>
            <a:ext cx="1742240" cy="212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455" y="1355323"/>
            <a:ext cx="1851956" cy="206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2951"/>
            <a:ext cx="9144000" cy="584775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3200" b="1" dirty="0" smtClean="0">
                <a:solidFill>
                  <a:srgbClr val="FFFF00"/>
                </a:solidFill>
                <a:latin typeface="Times New Roman" pitchFamily="18" charset="0"/>
              </a:rPr>
              <a:t>e</a:t>
            </a:r>
            <a:endParaRPr lang="pl-PL" altLang="pl-PL" sz="32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95843" y="0"/>
            <a:ext cx="9012661" cy="70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</a:pPr>
            <a:r>
              <a:rPr lang="pl-PL" altLang="pl-PL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Był pionierem w budowie sztucznego </a:t>
            </a:r>
            <a:r>
              <a:rPr lang="pl-PL" altLang="pl-PL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serca</a:t>
            </a:r>
          </a:p>
          <a:p>
            <a:pPr>
              <a:buClr>
                <a:srgbClr val="CC3300"/>
              </a:buClr>
            </a:pPr>
            <a:r>
              <a:rPr lang="pl-PL" altLang="pl-PL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jako pierwszy zastosował je u chorego. </a:t>
            </a:r>
          </a:p>
          <a:p>
            <a:pPr>
              <a:buClr>
                <a:srgbClr val="CC3300"/>
              </a:buClr>
            </a:pPr>
            <a:endParaRPr lang="pl-PL" altLang="pl-PL" sz="3200" b="1" u="sng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endParaRPr lang="pl-PL" altLang="pl-PL" sz="3200" b="1" u="sng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endParaRPr lang="pl-PL" altLang="pl-PL" sz="3200" b="1" u="sng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endParaRPr lang="pl-PL" altLang="pl-PL" sz="3200" b="1" u="sng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endParaRPr lang="pl-PL" altLang="pl-PL" sz="3200" b="1" u="sng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endParaRPr lang="pl-PL" altLang="pl-PL" sz="3200" b="1" u="sng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endParaRPr lang="pl-PL" altLang="pl-PL" sz="3200" b="1" u="sng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r>
              <a:rPr lang="pl-PL" altLang="pl-PL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Postać </a:t>
            </a:r>
            <a:r>
              <a:rPr lang="pl-PL" altLang="pl-PL" sz="3200" b="1" dirty="0" err="1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DeBakeya</a:t>
            </a:r>
            <a:r>
              <a:rPr lang="pl-PL" altLang="pl-PL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świadczy  ,że  </a:t>
            </a:r>
            <a:r>
              <a:rPr lang="pl-PL" altLang="pl-PL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mistrzostwu </a:t>
            </a:r>
            <a:endParaRPr lang="pl-PL" altLang="pl-PL" sz="32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C3300"/>
              </a:buClr>
            </a:pPr>
            <a:r>
              <a:rPr lang="pl-PL" altLang="pl-PL" sz="3200" b="1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pl-PL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chirurgii może towarzyszyć  kreatywność  </a:t>
            </a:r>
          </a:p>
          <a:p>
            <a:pPr>
              <a:buClr>
                <a:srgbClr val="CC3300"/>
              </a:buClr>
            </a:pPr>
            <a:r>
              <a:rPr lang="pl-PL" altLang="pl-PL" sz="32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technologiczna. 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pl-PL" altLang="pl-PL" sz="36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altLang="pl-PL" sz="36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3200" b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8324528" y="6093296"/>
            <a:ext cx="783976" cy="764704"/>
            <a:chOff x="8324528" y="6093296"/>
            <a:chExt cx="783976" cy="76470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8472385" y="6093296"/>
              <a:ext cx="564111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b="1" i="1" dirty="0">
                  <a:solidFill>
                    <a:srgbClr val="FFFFFF"/>
                  </a:solidFill>
                  <a:latin typeface="Garamond" pitchFamily="18" charset="0"/>
                </a:rPr>
                <a:t>M.K.</a:t>
              </a:r>
            </a:p>
          </p:txBody>
        </p:sp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015675"/>
                </p:ext>
              </p:extLst>
            </p:nvPr>
          </p:nvGraphicFramePr>
          <p:xfrm>
            <a:off x="8324528" y="6330107"/>
            <a:ext cx="783976" cy="527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Fotografia Photo Editor" r:id="rId3" imgW="2971429" imgH="1704762" progId="MSPhotoEd.3">
                    <p:embed/>
                  </p:oleObj>
                </mc:Choice>
                <mc:Fallback>
                  <p:oleObj name="Fotografia Photo Editor" r:id="rId3" imgW="2971429" imgH="17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4528" y="6330107"/>
                          <a:ext cx="783976" cy="5278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16" y="1062165"/>
            <a:ext cx="2443991" cy="323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46446" y="618566"/>
            <a:ext cx="8197553" cy="58477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l">
              <a:buNone/>
            </a:pPr>
            <a:r>
              <a:rPr lang="en-US" sz="20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Fecso</a:t>
            </a:r>
            <a:r>
              <a:rPr lang="en-US" sz="20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A.B.,</a:t>
            </a:r>
            <a:r>
              <a:rPr lang="pl-PL" sz="20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et </a:t>
            </a:r>
            <a:r>
              <a:rPr lang="pl-PL" sz="20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all</a:t>
            </a:r>
            <a:r>
              <a:rPr lang="en-US" sz="20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.: The Effect of  Technical Performance </a:t>
            </a:r>
            <a:r>
              <a:rPr lang="en-US" sz="2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2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on </a:t>
            </a:r>
            <a:r>
              <a:rPr lang="en-US" sz="20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Patient Outcomes in Surgery. A Systematic Review. </a:t>
            </a:r>
            <a:r>
              <a:rPr lang="en-US" sz="2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2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20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Ann </a:t>
            </a:r>
            <a:r>
              <a:rPr lang="en-US" sz="2000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Surg</a:t>
            </a:r>
            <a:r>
              <a:rPr lang="en-US" sz="200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2017;265:492–501</a:t>
            </a:r>
          </a:p>
        </p:txBody>
      </p:sp>
      <p:sp>
        <p:nvSpPr>
          <p:cNvPr id="684038" name="Text Box 6"/>
          <p:cNvSpPr txBox="1">
            <a:spLocks noChangeArrowheads="1"/>
          </p:cNvSpPr>
          <p:nvPr/>
        </p:nvSpPr>
        <p:spPr bwMode="auto">
          <a:xfrm>
            <a:off x="175846" y="1604128"/>
            <a:ext cx="896815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endParaRPr lang="pl-PL" altLang="pl-PL" sz="3200" b="1" dirty="0" smtClean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3200" b="1" dirty="0" smtClean="0">
                <a:solidFill>
                  <a:srgbClr val="3366FF"/>
                </a:solidFill>
                <a:latin typeface="Arial"/>
                <a:cs typeface="Arial"/>
              </a:rPr>
              <a:t>Sala </a:t>
            </a:r>
            <a:r>
              <a:rPr lang="pl-PL" altLang="pl-PL" sz="3200" b="1" dirty="0">
                <a:solidFill>
                  <a:srgbClr val="3366FF"/>
                </a:solidFill>
                <a:latin typeface="Arial"/>
                <a:cs typeface="Arial"/>
              </a:rPr>
              <a:t>operacyjna jest miejscem wysokiego ryzyka. </a:t>
            </a:r>
            <a:r>
              <a:rPr lang="pl-PL" altLang="pl-PL" sz="3200" b="1" dirty="0" smtClean="0">
                <a:solidFill>
                  <a:srgbClr val="3366FF"/>
                </a:solidFill>
                <a:latin typeface="Arial"/>
                <a:cs typeface="Arial"/>
              </a:rPr>
              <a:t> W salach </a:t>
            </a:r>
            <a:r>
              <a:rPr lang="pl-PL" altLang="pl-PL" sz="3200" b="1" dirty="0">
                <a:solidFill>
                  <a:srgbClr val="3366FF"/>
                </a:solidFill>
                <a:latin typeface="Arial"/>
                <a:cs typeface="Arial"/>
              </a:rPr>
              <a:t>operacyjnych występuje od 39,6% do 54,2% </a:t>
            </a:r>
            <a:r>
              <a:rPr lang="pl-PL" altLang="pl-PL" sz="3200" b="1" dirty="0" smtClean="0">
                <a:solidFill>
                  <a:srgbClr val="3366FF"/>
                </a:solidFill>
                <a:latin typeface="Arial"/>
                <a:cs typeface="Arial"/>
              </a:rPr>
              <a:t>zdarzeń niepożądanych</a:t>
            </a:r>
            <a:r>
              <a:rPr lang="pl-PL" altLang="pl-PL" sz="3200" b="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pl-PL" altLang="pl-PL" sz="3200" b="1" dirty="0" smtClean="0">
                <a:solidFill>
                  <a:srgbClr val="3366FF"/>
                </a:solidFill>
                <a:latin typeface="Arial"/>
                <a:cs typeface="Arial"/>
              </a:rPr>
              <a:t>-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</a:pPr>
            <a:r>
              <a:rPr lang="pl-PL" altLang="pl-PL" sz="3200" b="1" dirty="0" smtClean="0">
                <a:solidFill>
                  <a:srgbClr val="3366FF"/>
                </a:solidFill>
                <a:latin typeface="Arial"/>
                <a:cs typeface="Arial"/>
              </a:rPr>
              <a:t>z których 30</a:t>
            </a:r>
            <a:r>
              <a:rPr lang="pl-PL" altLang="pl-PL" sz="3200" b="1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lang="pl-PL" altLang="pl-PL" sz="3200" b="1" dirty="0" smtClean="0">
                <a:solidFill>
                  <a:srgbClr val="3366FF"/>
                </a:solidFill>
                <a:latin typeface="Arial"/>
                <a:cs typeface="Arial"/>
              </a:rPr>
              <a:t>do 50% </a:t>
            </a:r>
            <a:r>
              <a:rPr lang="pl-PL" altLang="pl-PL" sz="3200" b="1" dirty="0" smtClean="0">
                <a:solidFill>
                  <a:srgbClr val="FF0000"/>
                </a:solidFill>
                <a:latin typeface="Arial"/>
                <a:cs typeface="Arial"/>
              </a:rPr>
              <a:t>jest </a:t>
            </a:r>
            <a:r>
              <a:rPr lang="pl-PL" altLang="pl-PL" sz="3200" b="1" dirty="0">
                <a:solidFill>
                  <a:srgbClr val="FF0000"/>
                </a:solidFill>
                <a:latin typeface="Arial"/>
                <a:cs typeface="Arial"/>
              </a:rPr>
              <a:t>możliwa do uniknięcia”.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</a:pPr>
            <a:endParaRPr lang="pl-PL" altLang="pl-PL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2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1" y="1359514"/>
            <a:ext cx="2352400" cy="1925554"/>
          </a:xfrm>
          <a:prstGeom prst="rect">
            <a:avLst/>
          </a:prstGeom>
        </p:spPr>
      </p:pic>
      <p:pic>
        <p:nvPicPr>
          <p:cNvPr id="5" name="Obraz 4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067"/>
            <a:ext cx="2421467" cy="2183290"/>
          </a:xfrm>
          <a:prstGeom prst="rect">
            <a:avLst/>
          </a:prstGeom>
        </p:spPr>
      </p:pic>
      <p:pic>
        <p:nvPicPr>
          <p:cNvPr id="6" name="Obraz 5" descr="Unknown-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01" y="2279650"/>
            <a:ext cx="2004483" cy="2004483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1" y="5655733"/>
            <a:ext cx="8630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3366FF"/>
                </a:solidFill>
              </a:rPr>
              <a:t>CHIRURGIA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" name="Obraz 9" descr="images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4" y="3928532"/>
            <a:ext cx="2675466" cy="2387263"/>
          </a:xfrm>
          <a:prstGeom prst="rect">
            <a:avLst/>
          </a:prstGeom>
        </p:spPr>
      </p:pic>
      <p:sp>
        <p:nvSpPr>
          <p:cNvPr id="11" name="Strzałka zawracania 10"/>
          <p:cNvSpPr/>
          <p:nvPr/>
        </p:nvSpPr>
        <p:spPr>
          <a:xfrm>
            <a:off x="4169517" y="481689"/>
            <a:ext cx="886968" cy="1516443"/>
          </a:xfrm>
          <a:prstGeom prst="utur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Strzałka zawracania 12"/>
          <p:cNvSpPr/>
          <p:nvPr/>
        </p:nvSpPr>
        <p:spPr>
          <a:xfrm>
            <a:off x="6617484" y="1646310"/>
            <a:ext cx="886968" cy="1516443"/>
          </a:xfrm>
          <a:prstGeom prst="utur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Unknown-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9" y="425160"/>
            <a:ext cx="2053539" cy="1384070"/>
          </a:xfrm>
          <a:prstGeom prst="rect">
            <a:avLst/>
          </a:prstGeom>
        </p:spPr>
      </p:pic>
      <p:pic>
        <p:nvPicPr>
          <p:cNvPr id="4" name="Obraz 3" descr="Unknown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13"/>
            <a:ext cx="2300388" cy="1288217"/>
          </a:xfrm>
          <a:prstGeom prst="rect">
            <a:avLst/>
          </a:prstGeom>
        </p:spPr>
      </p:pic>
      <p:pic>
        <p:nvPicPr>
          <p:cNvPr id="5" name="Obraz 4" descr="Unknown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" y="4102853"/>
            <a:ext cx="1991050" cy="2235444"/>
          </a:xfrm>
          <a:prstGeom prst="rect">
            <a:avLst/>
          </a:prstGeom>
        </p:spPr>
      </p:pic>
      <p:pic>
        <p:nvPicPr>
          <p:cNvPr id="6" name="Obraz 5" descr="Unknown-3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31" y="4308168"/>
            <a:ext cx="2652776" cy="2183320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2522049" y="1054386"/>
            <a:ext cx="4358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rgbClr val="3366FF"/>
                </a:solidFill>
              </a:rPr>
              <a:t>BŁYSK  MYŚLI </a:t>
            </a:r>
          </a:p>
          <a:p>
            <a:endParaRPr lang="pl-PL" dirty="0"/>
          </a:p>
        </p:txBody>
      </p:sp>
      <p:sp>
        <p:nvSpPr>
          <p:cNvPr id="9" name="PoleTekstowe 8"/>
          <p:cNvSpPr txBox="1"/>
          <p:nvPr/>
        </p:nvSpPr>
        <p:spPr>
          <a:xfrm>
            <a:off x="2033169" y="4308168"/>
            <a:ext cx="4124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3366FF"/>
                </a:solidFill>
              </a:rPr>
              <a:t>BŁYSK NOŻA</a:t>
            </a:r>
            <a:endParaRPr lang="pl-PL" sz="5400" b="1" dirty="0">
              <a:solidFill>
                <a:srgbClr val="3366FF"/>
              </a:solidFill>
            </a:endParaRPr>
          </a:p>
        </p:txBody>
      </p:sp>
      <p:sp>
        <p:nvSpPr>
          <p:cNvPr id="10" name="Strzałka w dół 9"/>
          <p:cNvSpPr/>
          <p:nvPr/>
        </p:nvSpPr>
        <p:spPr>
          <a:xfrm>
            <a:off x="3558163" y="1893101"/>
            <a:ext cx="1425661" cy="2209751"/>
          </a:xfrm>
          <a:prstGeom prst="downArrow">
            <a:avLst/>
          </a:prstGeom>
          <a:solidFill>
            <a:srgbClr val="F141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3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Tekstowe 3"/>
          <p:cNvSpPr txBox="1"/>
          <p:nvPr/>
        </p:nvSpPr>
        <p:spPr>
          <a:xfrm>
            <a:off x="575056" y="869720"/>
            <a:ext cx="79053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Technologia </a:t>
            </a:r>
            <a:r>
              <a:rPr lang="mr-IN" sz="4000" dirty="0" smtClean="0"/>
              <a:t>–</a:t>
            </a:r>
            <a:r>
              <a:rPr lang="pl-PL" sz="4000" dirty="0" smtClean="0"/>
              <a:t> </a:t>
            </a:r>
            <a:r>
              <a:rPr lang="pl-PL" sz="4000" dirty="0" smtClean="0">
                <a:solidFill>
                  <a:srgbClr val="3366FF"/>
                </a:solidFill>
              </a:rPr>
              <a:t>to metoda </a:t>
            </a:r>
          </a:p>
          <a:p>
            <a:r>
              <a:rPr lang="pl-PL" sz="4000" dirty="0" smtClean="0">
                <a:solidFill>
                  <a:srgbClr val="3366FF"/>
                </a:solidFill>
              </a:rPr>
              <a:t>przygotowania i przeprowadzenia  </a:t>
            </a:r>
          </a:p>
          <a:p>
            <a:r>
              <a:rPr lang="pl-PL" sz="4000" dirty="0" smtClean="0">
                <a:solidFill>
                  <a:srgbClr val="3366FF"/>
                </a:solidFill>
              </a:rPr>
              <a:t>procesu wytworzenia lub </a:t>
            </a:r>
          </a:p>
          <a:p>
            <a:r>
              <a:rPr lang="pl-PL" sz="4000" dirty="0" smtClean="0">
                <a:solidFill>
                  <a:srgbClr val="3366FF"/>
                </a:solidFill>
              </a:rPr>
              <a:t>przetwarzania jakiegoś dobra</a:t>
            </a:r>
            <a:endParaRPr lang="pl-PL" sz="4000" dirty="0">
              <a:solidFill>
                <a:srgbClr val="3366FF"/>
              </a:solidFill>
            </a:endParaRPr>
          </a:p>
        </p:txBody>
      </p:sp>
      <p:pic>
        <p:nvPicPr>
          <p:cNvPr id="5" name="Obraz 4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" y="3884836"/>
            <a:ext cx="3492500" cy="2324100"/>
          </a:xfrm>
          <a:prstGeom prst="rect">
            <a:avLst/>
          </a:prstGeom>
        </p:spPr>
      </p:pic>
      <p:pic>
        <p:nvPicPr>
          <p:cNvPr id="6" name="Obraz 5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156" y="3884836"/>
            <a:ext cx="4131886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zawartości 1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0419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60420" name="Picture 2" descr="C:\Users\dell\Desktop\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75" y="-747713"/>
            <a:ext cx="12833350" cy="852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chemat blokowy: łącznik 4"/>
          <p:cNvSpPr/>
          <p:nvPr/>
        </p:nvSpPr>
        <p:spPr>
          <a:xfrm>
            <a:off x="3924300" y="1052513"/>
            <a:ext cx="1079500" cy="9366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3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492500" cy="2324100"/>
          </a:xfrm>
          <a:prstGeom prst="rect">
            <a:avLst/>
          </a:prstGeom>
        </p:spPr>
      </p:pic>
      <p:pic>
        <p:nvPicPr>
          <p:cNvPr id="3" name="Picture 2" descr="Unknown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68960"/>
            <a:ext cx="3835400" cy="212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5004" y="992482"/>
            <a:ext cx="4999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PRZYSZŁOŚĆ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0000"/>
                </a:solidFill>
                <a:latin typeface="Calibri" charset="0"/>
                <a:ea typeface="MS PGothic" charset="0"/>
              </a:rPr>
              <a:t>DZIĘKUJĘ Z UWAGĘ …….</a:t>
            </a:r>
          </a:p>
        </p:txBody>
      </p:sp>
      <p:pic>
        <p:nvPicPr>
          <p:cNvPr id="71682" name="ClipArt Placeholder 4" descr="FullSizeRender.jpg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b="10455"/>
          <a:stretch>
            <a:fillRect/>
          </a:stretch>
        </p:blipFill>
        <p:spPr/>
      </p:pic>
      <p:pic>
        <p:nvPicPr>
          <p:cNvPr id="71684" name="Picture 5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455863"/>
            <a:ext cx="27051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62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INNOWACYJNOŚĆ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sz="3200" b="1" dirty="0" smtClean="0">
                <a:solidFill>
                  <a:srgbClr val="3366FF"/>
                </a:solidFill>
              </a:rPr>
              <a:t>TO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3366FF"/>
                </a:solidFill>
              </a:rPr>
              <a:t>KLUCZ ROZWOJU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INNOWACJE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RATUJĄ ŻYCIE NIELICZNYM - JEDNAK SĄ LOKOMOTYWAMI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POCIĄGAJĄCYMI ROZWÓJ NAUK MEDYCZNYCH</a:t>
            </a:r>
          </a:p>
          <a:p>
            <a:pPr algn="ctr"/>
            <a:endParaRPr lang="en-US" dirty="0">
              <a:solidFill>
                <a:srgbClr val="3366FF"/>
              </a:solidFill>
            </a:endParaRPr>
          </a:p>
          <a:p>
            <a:pPr algn="ctr"/>
            <a:endParaRPr lang="en-US" dirty="0" smtClean="0">
              <a:solidFill>
                <a:srgbClr val="3366FF"/>
              </a:solidFill>
            </a:endParaRPr>
          </a:p>
          <a:p>
            <a:r>
              <a:rPr lang="en-US" sz="4400" b="1" dirty="0" smtClean="0">
                <a:solidFill>
                  <a:srgbClr val="3366FF"/>
                </a:solidFill>
              </a:rPr>
              <a:t>USTAWA</a:t>
            </a:r>
          </a:p>
          <a:p>
            <a:r>
              <a:rPr lang="en-US" sz="4400" b="1" smtClean="0">
                <a:solidFill>
                  <a:srgbClr val="3366FF"/>
                </a:solidFill>
              </a:rPr>
              <a:t>27.11.2017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endParaRPr lang="en-US" dirty="0" smtClean="0">
              <a:solidFill>
                <a:srgbClr val="3366FF"/>
              </a:solidFill>
            </a:endParaRPr>
          </a:p>
          <a:p>
            <a:pPr algn="ctr"/>
            <a:endParaRPr lang="en-US" dirty="0">
              <a:solidFill>
                <a:srgbClr val="3366FF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3" name="Picture 2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44" y="260648"/>
            <a:ext cx="2808312" cy="21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88566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pl-PL" sz="24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r>
              <a:rPr lang="pl-PL" sz="36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"Gdy nadchodzi wojna, rozwój wiedzy nabiera tempa i dramatyzmu, bo liczby ofiar wymuszają ważne postępy </a:t>
            </a:r>
          </a:p>
          <a:p>
            <a:pPr eaLnBrk="1" hangingPunct="1">
              <a:defRPr/>
            </a:pPr>
            <a:r>
              <a:rPr lang="pl-PL" sz="3600" b="1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  chirurgii "  </a:t>
            </a:r>
            <a:r>
              <a:rPr lang="pl-PL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Ben Eiseman (1917 - 2012)</a:t>
            </a:r>
          </a:p>
        </p:txBody>
      </p:sp>
      <p:pic>
        <p:nvPicPr>
          <p:cNvPr id="19458" name="Picture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35814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5433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kumimoji="0" lang="en-US" sz="1400"/>
          </a:p>
        </p:txBody>
      </p:sp>
      <p:sp>
        <p:nvSpPr>
          <p:cNvPr id="94210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kumimoji="0" lang="en-US" sz="1400"/>
          </a:p>
        </p:txBody>
      </p:sp>
      <p:sp>
        <p:nvSpPr>
          <p:cNvPr id="94211" name="Rectangle 2"/>
          <p:cNvSpPr>
            <a:spLocks noChangeArrowheads="1"/>
          </p:cNvSpPr>
          <p:nvPr/>
        </p:nvSpPr>
        <p:spPr bwMode="auto">
          <a:xfrm>
            <a:off x="251520" y="476672"/>
            <a:ext cx="8351589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bIns="0">
            <a:spAutoFit/>
          </a:bodyPr>
          <a:lstStyle/>
          <a:p>
            <a:pPr marL="457200" indent="-457200"/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</a:t>
            </a:r>
            <a:r>
              <a:rPr lang="pl-PL" sz="4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Ambroise</a:t>
            </a:r>
            <a:r>
              <a:rPr lang="pl-PL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PARE (1509-1590)</a:t>
            </a:r>
          </a:p>
          <a:p>
            <a:pPr marL="457200" indent="-457200" algn="ctr"/>
            <a:r>
              <a:rPr lang="pl-P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(</a:t>
            </a:r>
            <a:r>
              <a:rPr lang="pl-P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Henryk II, Franciszek II, Karol IX, Henryk III</a:t>
            </a:r>
            <a:r>
              <a:rPr lang="pl-PL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)</a:t>
            </a:r>
          </a:p>
          <a:p>
            <a:pPr marL="457200" indent="-457200" algn="ctr"/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1537 </a:t>
            </a:r>
            <a:r>
              <a:rPr lang="pl-P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oblężenie </a:t>
            </a:r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Mediolanu</a:t>
            </a:r>
          </a:p>
          <a:p>
            <a:pPr marL="457200" indent="-457200"/>
            <a:endParaRPr lang="pl-PL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/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NIE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-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dla „wrzącego oleju” </a:t>
            </a:r>
          </a:p>
          <a:p>
            <a:pPr marL="457200" indent="-457200"/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NIE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-</a:t>
            </a:r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dla przyżegania </a:t>
            </a:r>
            <a:r>
              <a:rPr lang="pl-PL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ran</a:t>
            </a:r>
          </a:p>
          <a:p>
            <a:pPr marL="457200" indent="-457200"/>
            <a:r>
              <a:rPr lang="pl-PL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TAK</a:t>
            </a:r>
            <a:r>
              <a:rPr lang="pl-PL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-</a:t>
            </a:r>
            <a:r>
              <a:rPr lang="pl-PL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podwiązywanie naczyń</a:t>
            </a:r>
            <a:endParaRPr lang="pl-PL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algn="ctr"/>
            <a:endParaRPr lang="pl-PL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  <a:p>
            <a:pPr marL="457200" indent="-457200"/>
            <a:endParaRPr lang="pl-PL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3947" flipH="1">
            <a:off x="6156176" y="2564904"/>
            <a:ext cx="274831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60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kumimoji="0" lang="en-US" sz="1400"/>
          </a:p>
        </p:txBody>
      </p:sp>
      <p:sp>
        <p:nvSpPr>
          <p:cNvPr id="55298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kumimoji="0" lang="en-US" sz="140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60453" y="188640"/>
            <a:ext cx="8351837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bIns="0">
            <a:spAutoFit/>
          </a:bodyPr>
          <a:lstStyle/>
          <a:p>
            <a:pPr marL="457200" indent="-457200" eaLnBrk="1" hangingPunct="1"/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         </a:t>
            </a:r>
            <a:r>
              <a:rPr lang="pl-P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Wojny </a:t>
            </a:r>
            <a:r>
              <a:rPr lang="pl-PL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napoleońskie</a:t>
            </a:r>
            <a:endParaRPr lang="pl-PL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    Gen. Baron Dominique </a:t>
            </a:r>
            <a:r>
              <a:rPr lang="pl-PL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Larrey</a:t>
            </a:r>
            <a:r>
              <a:rPr lang="pl-P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</a:p>
          <a:p>
            <a:pPr marL="457200" indent="-457200" eaLnBrk="1" hangingPunct="1"/>
            <a:endParaRPr lang="pl-PL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288925" indent="-288925" eaLnBrk="1" hangingPunct="1">
              <a:buFontTx/>
              <a:buAutoNum type="arabicPeriod"/>
            </a:pPr>
            <a:r>
              <a:rPr lang="pl-PL" sz="2400" b="1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Transport </a:t>
            </a: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rannych</a:t>
            </a:r>
            <a:endParaRPr lang="pl-PL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2. Technika amputacji </a:t>
            </a:r>
          </a:p>
          <a:p>
            <a:pPr marL="457200" indent="-457200" eaLnBrk="1" hangingPunct="1"/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200/dobę, średnio 7:40sek, 120 </a:t>
            </a: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sek. 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!!!</a:t>
            </a:r>
          </a:p>
          <a:p>
            <a:pPr marL="457200" indent="-457200" eaLnBrk="1" hangingPunct="1"/>
            <a:endParaRPr lang="pl-PL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  <a:p>
            <a:pPr marL="457200" indent="-457200" eaLnBrk="1" hangingPunct="1"/>
            <a:endParaRPr lang="pl-PL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239" t="277" r="-526" b="31639"/>
          <a:stretch/>
        </p:blipFill>
        <p:spPr>
          <a:xfrm>
            <a:off x="251520" y="3019161"/>
            <a:ext cx="5024068" cy="2591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/>
          <a:srcRect l="8220" r="9206"/>
          <a:stretch/>
        </p:blipFill>
        <p:spPr>
          <a:xfrm rot="530109">
            <a:off x="4783733" y="3093541"/>
            <a:ext cx="4156552" cy="2526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92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ymbol zastępczy daty 1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kumimoji="0" lang="en-US" sz="1400"/>
          </a:p>
        </p:txBody>
      </p:sp>
      <p:sp>
        <p:nvSpPr>
          <p:cNvPr id="66562" name="Symbol zastępczy stopki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kumimoji="0" lang="en-US" sz="1400"/>
          </a:p>
        </p:txBody>
      </p:sp>
      <p:pic>
        <p:nvPicPr>
          <p:cNvPr id="2050" name="Picture 2" descr="http://upload.wikimedia.org/wikipedia/commons/3/34/Australian_infantry_small_box_respirators_Ypres_1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464">
            <a:off x="5211830" y="1253184"/>
            <a:ext cx="3384053" cy="4531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79512" y="260648"/>
            <a:ext cx="8351837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bIns="0">
            <a:spAutoFit/>
          </a:bodyPr>
          <a:lstStyle/>
          <a:p>
            <a:pPr marL="457200" indent="-457200" eaLnBrk="1" hangingPunct="1"/>
            <a:r>
              <a:rPr lang="pl-P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   </a:t>
            </a:r>
            <a:r>
              <a:rPr lang="pl-P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   </a:t>
            </a:r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I </a:t>
            </a:r>
            <a:r>
              <a:rPr lang="pl-PL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WOJNA </a:t>
            </a:r>
            <a:r>
              <a:rPr lang="pl-PL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ŚWIATOWA</a:t>
            </a:r>
          </a:p>
          <a:p>
            <a:pPr marL="457200" indent="-457200" eaLnBrk="1" hangingPunct="1"/>
            <a:endParaRPr lang="pl-PL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           </a:t>
            </a:r>
            <a:endParaRPr lang="pl-P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Broń </a:t>
            </a:r>
            <a:r>
              <a:rPr lang="pl-PL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Chemiczna</a:t>
            </a:r>
          </a:p>
          <a:p>
            <a:pPr marL="457200" indent="-457200"/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Sir </a:t>
            </a:r>
            <a:r>
              <a:rPr lang="pl-PL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Harold Delf </a:t>
            </a:r>
            <a:r>
              <a:rPr lang="pl-PL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Gillies</a:t>
            </a:r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!</a:t>
            </a:r>
            <a:endParaRPr lang="pl-PL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r>
              <a:rPr lang="pl-P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Face </a:t>
            </a:r>
            <a:r>
              <a:rPr lang="pl-PL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of WAR   </a:t>
            </a:r>
          </a:p>
          <a:p>
            <a:pPr marL="457200" indent="-457200" eaLnBrk="1" hangingPunct="1"/>
            <a:endParaRPr lang="pl-PL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  <a:p>
            <a:pPr marL="457200" indent="-457200" eaLnBrk="1" hangingPunct="1"/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charset="0"/>
            </a:endParaRPr>
          </a:p>
          <a:p>
            <a:pPr marL="457200" indent="-457200" eaLnBrk="1" hangingPunct="1"/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1026" name="Picture 2" descr="http://miropress.files.wordpress.com/2009/12/us_wwi_gas_mask_with_bag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874">
            <a:off x="1898858" y="3573016"/>
            <a:ext cx="2450684" cy="2344645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Aerodynamiczny.thmx</Template>
  <TotalTime>838</TotalTime>
  <Words>821</Words>
  <Application>Microsoft Office PowerPoint</Application>
  <PresentationFormat>Pokaz na ekranie (4:3)</PresentationFormat>
  <Paragraphs>251</Paragraphs>
  <Slides>42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53" baseType="lpstr">
      <vt:lpstr>MS PGothic</vt:lpstr>
      <vt:lpstr>Arial</vt:lpstr>
      <vt:lpstr>Arial Black</vt:lpstr>
      <vt:lpstr>Calibri</vt:lpstr>
      <vt:lpstr>Garamond</vt:lpstr>
      <vt:lpstr>Georgia</vt:lpstr>
      <vt:lpstr>Times New Roman</vt:lpstr>
      <vt:lpstr>Trebuchet MS</vt:lpstr>
      <vt:lpstr>Wingdings</vt:lpstr>
      <vt:lpstr>Aerodynamiczny</vt:lpstr>
      <vt:lpstr>Fotografia Photo Editor</vt:lpstr>
      <vt:lpstr>Prezentacja programu PowerPoint</vt:lpstr>
      <vt:lpstr>Prezentacja programu PowerPoint</vt:lpstr>
      <vt:lpstr>Współczesny chirurg – mistrz techniki chirurgicznej, czy dodatek do nowych osiągnięć technologicznych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Postępowanie etapowe w ciężkich obrażeniach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CZY  POSTĘP TECHNOLOGII ZMIENIA WSZYSTKO  ? </vt:lpstr>
      <vt:lpstr>Prezentacja programu PowerPoint</vt:lpstr>
      <vt:lpstr>Prezentacja programu PowerPoint</vt:lpstr>
      <vt:lpstr>Prezentacja programu PowerPoint</vt:lpstr>
      <vt:lpstr>e</vt:lpstr>
      <vt:lpstr>Fecso A.B., et all.: The Effect of  Technical Performance  on Patient Outcomes in Surgery. A Systematic Review.  Ann Surg 2017;265:492–501</vt:lpstr>
      <vt:lpstr>Prezentacja programu PowerPoint</vt:lpstr>
      <vt:lpstr>Prezentacja programu PowerPoint</vt:lpstr>
      <vt:lpstr>Prezentacja programu PowerPoint</vt:lpstr>
      <vt:lpstr>Prezentacja programu PowerPoint</vt:lpstr>
      <vt:lpstr>DZIĘKUJĘ Z UWAGĘ …….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Maruszynski</dc:creator>
  <cp:lastModifiedBy>pokaz</cp:lastModifiedBy>
  <cp:revision>142</cp:revision>
  <dcterms:created xsi:type="dcterms:W3CDTF">2017-09-17T18:38:48Z</dcterms:created>
  <dcterms:modified xsi:type="dcterms:W3CDTF">2017-11-29T13:35:54Z</dcterms:modified>
</cp:coreProperties>
</file>