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45" r:id="rId3"/>
    <p:sldId id="446" r:id="rId4"/>
    <p:sldId id="489" r:id="rId5"/>
    <p:sldId id="482" r:id="rId6"/>
    <p:sldId id="490" r:id="rId7"/>
    <p:sldId id="450" r:id="rId8"/>
    <p:sldId id="481" r:id="rId9"/>
    <p:sldId id="485" r:id="rId10"/>
    <p:sldId id="276" r:id="rId1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FF"/>
    <a:srgbClr val="D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205" autoAdjust="0"/>
    <p:restoredTop sz="94803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876" cy="496728"/>
          </a:xfrm>
          <a:prstGeom prst="rect">
            <a:avLst/>
          </a:prstGeom>
        </p:spPr>
        <p:txBody>
          <a:bodyPr vert="horz" lIns="91377" tIns="45687" rIns="91377" bIns="4568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182" y="4"/>
            <a:ext cx="2945876" cy="496728"/>
          </a:xfrm>
          <a:prstGeom prst="rect">
            <a:avLst/>
          </a:prstGeom>
        </p:spPr>
        <p:txBody>
          <a:bodyPr vert="horz" lIns="91377" tIns="45687" rIns="91377" bIns="45687" rtlCol="0"/>
          <a:lstStyle>
            <a:lvl1pPr algn="r">
              <a:defRPr sz="1200"/>
            </a:lvl1pPr>
          </a:lstStyle>
          <a:p>
            <a:fld id="{61C886BB-8AC1-45D6-8D73-6C8D923CB107}" type="datetimeFigureOut">
              <a:rPr lang="pl-PL" smtClean="0"/>
              <a:pPr/>
              <a:t>29.11.2017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324"/>
            <a:ext cx="2945876" cy="496727"/>
          </a:xfrm>
          <a:prstGeom prst="rect">
            <a:avLst/>
          </a:prstGeom>
        </p:spPr>
        <p:txBody>
          <a:bodyPr vert="horz" lIns="91377" tIns="45687" rIns="91377" bIns="4568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182" y="9428324"/>
            <a:ext cx="2945876" cy="496727"/>
          </a:xfrm>
          <a:prstGeom prst="rect">
            <a:avLst/>
          </a:prstGeom>
        </p:spPr>
        <p:txBody>
          <a:bodyPr vert="horz" lIns="91377" tIns="45687" rIns="91377" bIns="45687" rtlCol="0" anchor="b"/>
          <a:lstStyle>
            <a:lvl1pPr algn="r">
              <a:defRPr sz="1200"/>
            </a:lvl1pPr>
          </a:lstStyle>
          <a:p>
            <a:fld id="{0C21FE32-D34A-4CEA-B5D6-61D44FADAC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52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189" cy="495700"/>
          </a:xfrm>
          <a:prstGeom prst="rect">
            <a:avLst/>
          </a:prstGeom>
        </p:spPr>
        <p:txBody>
          <a:bodyPr vert="horz" lIns="90408" tIns="45202" rIns="90408" bIns="4520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901" y="4"/>
            <a:ext cx="2946189" cy="495700"/>
          </a:xfrm>
          <a:prstGeom prst="rect">
            <a:avLst/>
          </a:prstGeom>
        </p:spPr>
        <p:txBody>
          <a:bodyPr vert="horz" lIns="90408" tIns="45202" rIns="90408" bIns="45202" rtlCol="0"/>
          <a:lstStyle>
            <a:lvl1pPr algn="r">
              <a:defRPr sz="1200"/>
            </a:lvl1pPr>
          </a:lstStyle>
          <a:p>
            <a:fld id="{3887D1DF-3181-4160-B549-047512E5B50B}" type="datetimeFigureOut">
              <a:rPr lang="pl-PL" smtClean="0"/>
              <a:pPr/>
              <a:t>29.11.2017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8" tIns="45202" rIns="90408" bIns="45202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470"/>
            <a:ext cx="5438140" cy="4466040"/>
          </a:xfrm>
          <a:prstGeom prst="rect">
            <a:avLst/>
          </a:prstGeom>
        </p:spPr>
        <p:txBody>
          <a:bodyPr vert="horz" lIns="90408" tIns="45202" rIns="90408" bIns="45202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29365"/>
            <a:ext cx="2946189" cy="495700"/>
          </a:xfrm>
          <a:prstGeom prst="rect">
            <a:avLst/>
          </a:prstGeom>
        </p:spPr>
        <p:txBody>
          <a:bodyPr vert="horz" lIns="90408" tIns="45202" rIns="90408" bIns="4520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901" y="9429365"/>
            <a:ext cx="2946189" cy="495700"/>
          </a:xfrm>
          <a:prstGeom prst="rect">
            <a:avLst/>
          </a:prstGeom>
        </p:spPr>
        <p:txBody>
          <a:bodyPr vert="horz" lIns="90408" tIns="45202" rIns="90408" bIns="45202" rtlCol="0" anchor="b"/>
          <a:lstStyle>
            <a:lvl1pPr algn="r">
              <a:defRPr sz="1200"/>
            </a:lvl1pPr>
          </a:lstStyle>
          <a:p>
            <a:fld id="{BC449D1A-7179-4616-B26C-CAAE1CDAF9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9D1A-7179-4616-B26C-CAAE1CDAF96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489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9D1A-7179-4616-B26C-CAAE1CDAF96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227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552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C521BC-872A-42DF-AA4D-97AFE50C18F4}" type="slidenum">
              <a:rPr lang="pl-PL" altLang="pl-PL">
                <a:solidFill>
                  <a:srgbClr val="000000"/>
                </a:solidFill>
              </a:rPr>
              <a:pPr/>
              <a:t>2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1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552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C521BC-872A-42DF-AA4D-97AFE50C18F4}" type="slidenum">
              <a:rPr lang="pl-PL" altLang="pl-PL">
                <a:solidFill>
                  <a:srgbClr val="000000"/>
                </a:solidFill>
              </a:rPr>
              <a:pPr/>
              <a:t>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1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552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C521BC-872A-42DF-AA4D-97AFE50C18F4}" type="slidenum">
              <a:rPr lang="pl-PL" altLang="pl-PL">
                <a:solidFill>
                  <a:srgbClr val="000000"/>
                </a:solidFill>
              </a:rPr>
              <a:pPr/>
              <a:t>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1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552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C521BC-872A-42DF-AA4D-97AFE50C18F4}" type="slidenum">
              <a:rPr lang="pl-PL" altLang="pl-PL">
                <a:solidFill>
                  <a:srgbClr val="000000"/>
                </a:solidFill>
              </a:rPr>
              <a:pPr/>
              <a:t>5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1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552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C521BC-872A-42DF-AA4D-97AFE50C18F4}" type="slidenum">
              <a:rPr lang="pl-PL" altLang="pl-PL">
                <a:solidFill>
                  <a:srgbClr val="000000"/>
                </a:solidFill>
              </a:rPr>
              <a:pPr/>
              <a:t>6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32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552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C521BC-872A-42DF-AA4D-97AFE50C18F4}" type="slidenum">
              <a:rPr lang="pl-PL" altLang="pl-PL">
                <a:solidFill>
                  <a:srgbClr val="000000"/>
                </a:solidFill>
              </a:rPr>
              <a:pPr/>
              <a:t>7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1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552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C521BC-872A-42DF-AA4D-97AFE50C18F4}" type="slidenum">
              <a:rPr lang="pl-PL" altLang="pl-PL">
                <a:solidFill>
                  <a:srgbClr val="000000"/>
                </a:solidFill>
              </a:rPr>
              <a:pPr/>
              <a:t>8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1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552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C521BC-872A-42DF-AA4D-97AFE50C18F4}" type="slidenum">
              <a:rPr lang="pl-PL" altLang="pl-PL">
                <a:solidFill>
                  <a:srgbClr val="000000"/>
                </a:solidFill>
              </a:rPr>
              <a:pPr/>
              <a:t>9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1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230A-2395-43D8-8E75-FFBC1F527C13}" type="datetime1">
              <a:rPr lang="pl-PL" smtClean="0"/>
              <a:pPr/>
              <a:t>29.11.2017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315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1F46-697E-4440-95C2-F439AEB6CA18}" type="datetime1">
              <a:rPr lang="pl-PL" smtClean="0"/>
              <a:pPr/>
              <a:t>29.11.2017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484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ECC8-19B7-43B8-B3F5-C5E8C71EF3AD}" type="datetime1">
              <a:rPr lang="pl-PL" smtClean="0"/>
              <a:pPr/>
              <a:t>29.11.2017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51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9251F-A50E-4265-B19E-90693280ABCE}" type="datetime1">
              <a:rPr lang="pl-PL" smtClean="0"/>
              <a:pPr/>
              <a:t>29.11.2017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082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48F9-66C7-4607-BF18-B63876AFB93E}" type="datetime1">
              <a:rPr lang="pl-PL" smtClean="0"/>
              <a:pPr/>
              <a:t>29.11.2017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44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14CE-4CDD-45CD-BA89-CC3A1271E557}" type="datetime1">
              <a:rPr lang="pl-PL" smtClean="0"/>
              <a:pPr/>
              <a:t>29.11.2017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819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BBD42-5253-4C14-B4EF-923550373C08}" type="datetime1">
              <a:rPr lang="pl-PL" smtClean="0"/>
              <a:pPr/>
              <a:t>29.11.2017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99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F8752-36F3-48B9-923B-77B92B9D18F9}" type="datetime1">
              <a:rPr lang="pl-PL" smtClean="0"/>
              <a:pPr/>
              <a:t>29.11.2017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60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CE74-7E14-4EE5-A0B5-A51A977CD7EA}" type="datetime1">
              <a:rPr lang="pl-PL" smtClean="0"/>
              <a:pPr/>
              <a:t>29.11.2017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50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5F7A-C0BD-4024-9EC4-33CC9DA7EC86}" type="datetime1">
              <a:rPr lang="pl-PL" smtClean="0"/>
              <a:pPr/>
              <a:t>29.11.2017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48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4F7C-A352-41A3-92E3-A7238DE90291}" type="datetime1">
              <a:rPr lang="pl-PL" smtClean="0"/>
              <a:pPr/>
              <a:t>29.11.2017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02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C01F1-4058-4AB5-9E26-847E9FEACE1E}" type="datetime1">
              <a:rPr lang="pl-PL" smtClean="0"/>
              <a:pPr/>
              <a:t>29.11.2017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8F8A1-8E1C-4D56-898A-2CAE78D6A26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596583"/>
            <a:ext cx="9144000" cy="1566858"/>
          </a:xfr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l-PL" altLang="pl-PL" sz="3200" b="1" dirty="0" smtClean="0">
                <a:solidFill>
                  <a:schemeClr val="bg1"/>
                </a:solidFill>
                <a:latin typeface="+mj-lt"/>
              </a:rPr>
              <a:t>Kierunki rozwoju kadr systemu ochrony zdrowia</a:t>
            </a:r>
            <a:br>
              <a:rPr lang="pl-PL" altLang="pl-PL" sz="3200" b="1" dirty="0" smtClean="0">
                <a:solidFill>
                  <a:schemeClr val="bg1"/>
                </a:solidFill>
                <a:latin typeface="+mj-lt"/>
              </a:rPr>
            </a:br>
            <a:r>
              <a:rPr lang="pl-PL" altLang="pl-PL" sz="3200" b="1" dirty="0" smtClean="0">
                <a:solidFill>
                  <a:schemeClr val="bg1"/>
                </a:solidFill>
                <a:latin typeface="+mj-lt"/>
              </a:rPr>
              <a:t>w Polsce</a:t>
            </a:r>
            <a:endParaRPr lang="pl-PL" sz="3200" b="1" dirty="0">
              <a:solidFill>
                <a:srgbClr val="D00000"/>
              </a:solidFill>
              <a:latin typeface="+mj-lt"/>
            </a:endParaRPr>
          </a:p>
        </p:txBody>
      </p:sp>
      <p:sp>
        <p:nvSpPr>
          <p:cNvPr id="9" name="pole tekstowe 9"/>
          <p:cNvSpPr txBox="1">
            <a:spLocks noChangeArrowheads="1"/>
          </p:cNvSpPr>
          <p:nvPr/>
        </p:nvSpPr>
        <p:spPr bwMode="auto">
          <a:xfrm>
            <a:off x="4788024" y="3429000"/>
            <a:ext cx="3816424" cy="240835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l-PL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000" b="1" i="1" dirty="0" smtClean="0">
                <a:solidFill>
                  <a:schemeClr val="accent1">
                    <a:lumMod val="50000"/>
                  </a:schemeClr>
                </a:solidFill>
              </a:rPr>
              <a:t>Ministerstwo </a:t>
            </a:r>
            <a:r>
              <a:rPr lang="pl-PL" sz="2000" b="1" i="1" dirty="0" smtClean="0">
                <a:solidFill>
                  <a:schemeClr val="accent1">
                    <a:lumMod val="50000"/>
                  </a:schemeClr>
                </a:solidFill>
              </a:rPr>
              <a:t>Zdrowia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l-PL" sz="1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</a:rPr>
              <a:t>Warszawa, 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</a:rPr>
              <a:t>29.11.2017 </a:t>
            </a:r>
            <a:r>
              <a:rPr lang="pl-PL" sz="1600" b="1" i="1" dirty="0" smtClean="0">
                <a:solidFill>
                  <a:schemeClr val="accent1">
                    <a:lumMod val="50000"/>
                  </a:schemeClr>
                </a:solidFill>
              </a:rPr>
              <a:t>r.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pl-PL" sz="15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283968" cy="32403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7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defTabSz="80168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600" b="1" noProof="1">
                <a:solidFill>
                  <a:schemeClr val="accent1">
                    <a:lumMod val="50000"/>
                  </a:schemeClr>
                </a:solidFill>
              </a:rPr>
              <a:t>Dziękuję za </a:t>
            </a:r>
            <a:r>
              <a:rPr lang="pl-PL" sz="2600" b="1" noProof="1" smtClean="0">
                <a:solidFill>
                  <a:schemeClr val="accent1">
                    <a:lumMod val="50000"/>
                  </a:schemeClr>
                </a:solidFill>
              </a:rPr>
              <a:t>uwagę!</a:t>
            </a:r>
          </a:p>
          <a:p>
            <a:pPr marL="0" indent="0" algn="r" defTabSz="80168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800" b="1" noProof="1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1800" b="1" noProof="1">
                <a:solidFill>
                  <a:schemeClr val="accent1">
                    <a:lumMod val="50000"/>
                  </a:schemeClr>
                </a:solidFill>
              </a:rPr>
            </a:br>
            <a:endParaRPr lang="pl-PL" sz="1600" b="1" noProof="1">
              <a:solidFill>
                <a:schemeClr val="accent1"/>
              </a:solidFill>
            </a:endParaRPr>
          </a:p>
          <a:p>
            <a:pPr marL="0" indent="0" algn="r" defTabSz="80168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1800" b="1" noProof="1" smtClean="0">
              <a:solidFill>
                <a:schemeClr val="accent1"/>
              </a:solidFill>
            </a:endParaRPr>
          </a:p>
          <a:p>
            <a:pPr algn="r" defTabSz="80168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l-PL" sz="1800" b="1" u="sng" noProof="1" smtClean="0">
              <a:solidFill>
                <a:schemeClr val="accent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84" y="2750467"/>
            <a:ext cx="9149883" cy="2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2" descr="Znalezione obrazy dla zapytania Asystentka stomatologiczna  zdje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0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l-PL" alt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Zasoby kadrowe systemu ochrony zdrowia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19256" cy="57606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pl-PL" sz="2400" b="1" dirty="0" smtClean="0">
                <a:solidFill>
                  <a:schemeClr val="tx1"/>
                </a:solidFill>
              </a:rPr>
              <a:t>Zawody medyczne – kierunki kształcenia w  uczelniach w Polsce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l-PL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fontScale="62500" lnSpcReduction="20000"/>
          </a:bodyPr>
          <a:lstStyle/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400" dirty="0" smtClean="0"/>
              <a:t>Lekarski</a:t>
            </a:r>
          </a:p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400" dirty="0" smtClean="0"/>
              <a:t>Lekarsko-dentystyczny</a:t>
            </a:r>
          </a:p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400" dirty="0" smtClean="0"/>
              <a:t>Pielęgniarstwo</a:t>
            </a:r>
          </a:p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400" dirty="0" smtClean="0"/>
              <a:t>Położnictwo</a:t>
            </a:r>
          </a:p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400" dirty="0" smtClean="0"/>
              <a:t>Farmacja</a:t>
            </a:r>
          </a:p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400" dirty="0" smtClean="0"/>
              <a:t>Analityka medyczna/Medycyna laboratoryjna</a:t>
            </a:r>
          </a:p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400" dirty="0" smtClean="0"/>
              <a:t>Fizjoterapia</a:t>
            </a:r>
          </a:p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400" dirty="0" smtClean="0"/>
              <a:t>Ratownictwo medyczne</a:t>
            </a:r>
          </a:p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400" dirty="0" smtClean="0"/>
              <a:t>Dietetyka</a:t>
            </a:r>
          </a:p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400" dirty="0" err="1" smtClean="0"/>
              <a:t>Elektroradiologia</a:t>
            </a:r>
            <a:endParaRPr lang="pl-PL" sz="2400" dirty="0" smtClean="0"/>
          </a:p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400" dirty="0" smtClean="0"/>
              <a:t>Higiena dentystyczna </a:t>
            </a:r>
          </a:p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400" dirty="0" smtClean="0"/>
              <a:t>Techniki dentystyczne</a:t>
            </a:r>
          </a:p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400" dirty="0" err="1" smtClean="0"/>
              <a:t>Audiofonologia</a:t>
            </a:r>
            <a:endParaRPr lang="pl-PL" sz="2400" dirty="0" smtClean="0"/>
          </a:p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endParaRPr lang="pl-PL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arenR"/>
            </a:pP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</a:t>
            </a:r>
          </a:p>
          <a:p>
            <a:endParaRPr lang="pl-PL" dirty="0"/>
          </a:p>
        </p:txBody>
      </p:sp>
      <p:pic>
        <p:nvPicPr>
          <p:cNvPr id="7" name="Picture 2" descr="http://tibbutt.com/wp-content/uploads/2012/06/medprof-300x2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303212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5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l-PL" alt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Zasoby kadrowe systemu ochrony zdrowia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>
            <a:normAutofit fontScale="70000" lnSpcReduction="20000"/>
          </a:bodyPr>
          <a:lstStyle/>
          <a:p>
            <a:pPr marL="457200" lvl="1" indent="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</a:rPr>
              <a:t>Zawody medyczne – system oświaty</a:t>
            </a:r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Asystentka stomatologiczna</a:t>
            </a:r>
            <a:endParaRPr lang="pl-PL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Higienistka stomatologiczna</a:t>
            </a:r>
            <a:endParaRPr lang="pl-PL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Opiekun medyczny</a:t>
            </a:r>
            <a:endParaRPr lang="pl-PL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Opiekunka dziecięca</a:t>
            </a:r>
            <a:endParaRPr lang="pl-PL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pl-PL" dirty="0" err="1" smtClean="0"/>
              <a:t>Ortoptystka</a:t>
            </a:r>
            <a:endParaRPr lang="pl-PL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Protetyk słuchu</a:t>
            </a:r>
            <a:endParaRPr lang="pl-PL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Technik dentystyczny</a:t>
            </a:r>
            <a:endParaRPr lang="pl-PL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Technik elektroniki i informatyki medycznej</a:t>
            </a:r>
            <a:endParaRPr lang="pl-PL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Technik </a:t>
            </a:r>
            <a:r>
              <a:rPr lang="pl-PL" dirty="0" err="1" smtClean="0"/>
              <a:t>elektroradiolog</a:t>
            </a:r>
            <a:endParaRPr lang="pl-PL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Technik farmaceutyczny</a:t>
            </a:r>
            <a:endParaRPr lang="pl-PL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Technik masażysta</a:t>
            </a:r>
            <a:endParaRPr lang="pl-PL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Technik ortopeda</a:t>
            </a:r>
            <a:endParaRPr lang="pl-PL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Technik sterylizacji medycznej</a:t>
            </a:r>
            <a:endParaRPr lang="pl-PL" sz="4000" dirty="0" smtClean="0"/>
          </a:p>
          <a:p>
            <a:pPr marL="514350" indent="-514350">
              <a:buFont typeface="+mj-lt"/>
              <a:buAutoNum type="arabicParenR"/>
            </a:pPr>
            <a:r>
              <a:rPr lang="pl-PL" dirty="0" smtClean="0"/>
              <a:t>Terapeuta zajęciowy</a:t>
            </a:r>
            <a:endParaRPr lang="pl-PL" sz="4000" dirty="0" smtClean="0"/>
          </a:p>
          <a:p>
            <a:pPr marL="457200" lvl="1" indent="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l-PL" sz="1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5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l-PL" alt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potrzeb kadrowych systemu ochrony zdrowia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419872" cy="381642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5297" t="12902" r="15627" b="4595"/>
          <a:stretch>
            <a:fillRect/>
          </a:stretch>
        </p:blipFill>
        <p:spPr bwMode="auto">
          <a:xfrm>
            <a:off x="5220072" y="1988840"/>
            <a:ext cx="3240360" cy="374441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51520" y="1052736"/>
            <a:ext cx="85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smtClean="0">
                <a:solidFill>
                  <a:schemeClr val="tx2">
                    <a:lumMod val="75000"/>
                  </a:schemeClr>
                </a:solidFill>
              </a:rPr>
              <a:t>Dokumenty strategiczne wyznaczające kierunki rozwoju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l-PL" alt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Ocena potrzeb kadrowych systemu ochrony zdrowia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7985" b="5174"/>
          <a:stretch>
            <a:fillRect/>
          </a:stretch>
        </p:blipFill>
        <p:spPr bwMode="auto">
          <a:xfrm>
            <a:off x="0" y="2060848"/>
            <a:ext cx="4932040" cy="45365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" y="90872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b="1" dirty="0" smtClean="0"/>
          </a:p>
          <a:p>
            <a:pPr algn="ctr"/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Wyzwania wynikające</a:t>
            </a:r>
            <a:b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 z analiz potrzeb zdrowotnych  i analiz potrzeb szkoleniowych</a:t>
            </a:r>
            <a:endParaRPr lang="pl-P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3225" t="17531" r="45972" b="19180"/>
          <a:stretch>
            <a:fillRect/>
          </a:stretch>
        </p:blipFill>
        <p:spPr bwMode="auto">
          <a:xfrm>
            <a:off x="4967535" y="2060848"/>
            <a:ext cx="4176465" cy="47971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5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l-PL" alt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Kierunki rozwoju kadr systemu ochrony zdrowia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>
            <a:normAutofit/>
          </a:bodyPr>
          <a:lstStyle/>
          <a:p>
            <a:pPr marL="457200" lvl="1" indent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l-PL" altLang="pl-PL" sz="2400" b="1" dirty="0" smtClean="0">
                <a:solidFill>
                  <a:schemeClr val="tx2"/>
                </a:solidFill>
              </a:rPr>
              <a:t>WHO Globalna strategia na rzecz zasobów ludzkich w sektorze opieki zdrowotnej. Personel 2030</a:t>
            </a:r>
          </a:p>
          <a:p>
            <a:pPr marL="457200" lvl="1" indent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2400" b="1" dirty="0" smtClean="0">
              <a:solidFill>
                <a:schemeClr val="tx2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5" name="Picture 2" descr="http://www.who.int/about/Logo-W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5949950"/>
            <a:ext cx="19367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trzałka w górę i w dół 2"/>
          <p:cNvSpPr/>
          <p:nvPr/>
        </p:nvSpPr>
        <p:spPr>
          <a:xfrm>
            <a:off x="4069302" y="2564904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899592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57200" y="3933056"/>
          <a:ext cx="8229600" cy="187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872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pl-PL" sz="2000" dirty="0">
                          <a:effectLst/>
                        </a:rPr>
                        <a:t>Optymalizacja wydajności, </a:t>
                      </a:r>
                      <a:r>
                        <a:rPr lang="pl-PL" sz="2000" dirty="0" smtClean="0">
                          <a:effectLst/>
                        </a:rPr>
                        <a:t>jakości </a:t>
                      </a:r>
                      <a:r>
                        <a:rPr lang="pl-PL" sz="2000" dirty="0">
                          <a:effectLst/>
                        </a:rPr>
                        <a:t>i oddziaływania </a:t>
                      </a:r>
                      <a:r>
                        <a:rPr lang="pl-PL" sz="2000" dirty="0" smtClean="0">
                          <a:effectLst/>
                        </a:rPr>
                        <a:t>personelu służby </a:t>
                      </a:r>
                      <a:r>
                        <a:rPr lang="pl-PL" sz="2000" dirty="0">
                          <a:effectLst/>
                        </a:rPr>
                        <a:t>zdrowia poprzez </a:t>
                      </a:r>
                      <a:r>
                        <a:rPr lang="pl-PL" sz="2000" dirty="0" smtClean="0">
                          <a:effectLst/>
                        </a:rPr>
                        <a:t>działania oparte na dowodach </a:t>
                      </a:r>
                      <a:r>
                        <a:rPr lang="pl-PL" sz="2000" dirty="0">
                          <a:effectLst/>
                        </a:rPr>
                        <a:t>polityki zasobów </a:t>
                      </a:r>
                      <a:r>
                        <a:rPr lang="pl-PL" sz="2000" dirty="0" smtClean="0">
                          <a:effectLst/>
                        </a:rPr>
                        <a:t>ludzkich na </a:t>
                      </a:r>
                      <a:r>
                        <a:rPr lang="pl-PL" sz="2000" dirty="0">
                          <a:effectLst/>
                        </a:rPr>
                        <a:t>rzecz zdrowia, przyczyniające </a:t>
                      </a:r>
                      <a:r>
                        <a:rPr lang="pl-PL" sz="2000" dirty="0" smtClean="0">
                          <a:effectLst/>
                        </a:rPr>
                        <a:t>się do </a:t>
                      </a:r>
                      <a:r>
                        <a:rPr lang="pl-PL" sz="2000" dirty="0">
                          <a:effectLst/>
                        </a:rPr>
                        <a:t>zdrowego życia i dobrostanu</a:t>
                      </a:r>
                      <a:r>
                        <a:rPr lang="pl-PL" sz="2000" dirty="0" smtClean="0">
                          <a:effectLst/>
                        </a:rPr>
                        <a:t>, powszechnego </a:t>
                      </a:r>
                      <a:r>
                        <a:rPr lang="pl-PL" sz="2000" dirty="0">
                          <a:effectLst/>
                        </a:rPr>
                        <a:t>dostępu do </a:t>
                      </a:r>
                      <a:r>
                        <a:rPr lang="pl-PL" sz="2000" dirty="0" smtClean="0">
                          <a:effectLst/>
                        </a:rPr>
                        <a:t>opieki zdrowotnej</a:t>
                      </a:r>
                      <a:r>
                        <a:rPr lang="pl-PL" sz="2000" dirty="0">
                          <a:effectLst/>
                        </a:rPr>
                        <a:t>, odporności </a:t>
                      </a:r>
                      <a:r>
                        <a:rPr lang="pl-PL" sz="2000" dirty="0" smtClean="0">
                          <a:effectLst/>
                        </a:rPr>
                        <a:t> i </a:t>
                      </a:r>
                      <a:r>
                        <a:rPr lang="pl-PL" sz="2000" dirty="0">
                          <a:effectLst/>
                        </a:rPr>
                        <a:t>wzmocnionych </a:t>
                      </a:r>
                      <a:r>
                        <a:rPr lang="pl-PL" sz="2000" dirty="0" smtClean="0">
                          <a:effectLst/>
                        </a:rPr>
                        <a:t>systemów opieki </a:t>
                      </a:r>
                      <a:r>
                        <a:rPr lang="pl-PL" sz="2000" dirty="0">
                          <a:effectLst/>
                        </a:rPr>
                        <a:t>zdrowotnej na </a:t>
                      </a:r>
                      <a:r>
                        <a:rPr lang="pl-PL" sz="2000" dirty="0" smtClean="0">
                          <a:effectLst/>
                        </a:rPr>
                        <a:t>wszystkich szczeblach</a:t>
                      </a:r>
                      <a:r>
                        <a:rPr lang="pl-PL" sz="2000" dirty="0">
                          <a:effectLst/>
                        </a:rPr>
                        <a:t>.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0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404664"/>
            <a:ext cx="9144000" cy="107721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pl-PL" altLang="pl-PL" sz="3200" b="1" dirty="0" smtClean="0">
                <a:solidFill>
                  <a:schemeClr val="bg1"/>
                </a:solidFill>
              </a:rPr>
              <a:t>Kierunki rozwoju kadr systemu ochrony zdrowia</a:t>
            </a:r>
            <a:br>
              <a:rPr lang="pl-PL" altLang="pl-PL" sz="3200" b="1" dirty="0" smtClean="0">
                <a:solidFill>
                  <a:schemeClr val="bg1"/>
                </a:solidFill>
              </a:rPr>
            </a:br>
            <a:endParaRPr lang="pl-PL" altLang="pl-PL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altLang="pl-PL" sz="2600" b="1" dirty="0" smtClean="0">
                <a:solidFill>
                  <a:srgbClr val="002060"/>
                </a:solidFill>
              </a:rPr>
              <a:t>Do czego dążymy?</a:t>
            </a:r>
          </a:p>
          <a:p>
            <a:pPr>
              <a:buNone/>
            </a:pPr>
            <a:endParaRPr lang="pl-PL" altLang="pl-PL" sz="2600" b="1" dirty="0" smtClean="0">
              <a:solidFill>
                <a:srgbClr val="002060"/>
              </a:solidFill>
            </a:endParaRPr>
          </a:p>
          <a:p>
            <a:r>
              <a:rPr lang="pl-PL" altLang="pl-PL" sz="2600" dirty="0" smtClean="0"/>
              <a:t>Wystarczająca liczba pracowników medycznych</a:t>
            </a:r>
          </a:p>
          <a:p>
            <a:r>
              <a:rPr lang="pl-PL" altLang="pl-PL" sz="2600" dirty="0" smtClean="0"/>
              <a:t>Personel medyczny równomiernie rozmieszczony</a:t>
            </a:r>
          </a:p>
          <a:p>
            <a:r>
              <a:rPr lang="pl-PL" altLang="pl-PL" sz="2600" dirty="0" smtClean="0"/>
              <a:t>Odpowiednio wykwalifikowany personel medyczny</a:t>
            </a:r>
          </a:p>
          <a:p>
            <a:r>
              <a:rPr lang="pl-PL" altLang="pl-PL" sz="2600" dirty="0" smtClean="0"/>
              <a:t>Odpowiadający na oczekiwania systemu ochrony zdrowia</a:t>
            </a:r>
          </a:p>
          <a:p>
            <a:r>
              <a:rPr lang="pl-PL" altLang="pl-PL" sz="2600" dirty="0" smtClean="0"/>
              <a:t>Personel medyczny skuteczny w osiąganiu możliwie najlepszego efektu zdrowotnego na miarę dostępnych zasobów i okoliczności</a:t>
            </a:r>
          </a:p>
          <a:p>
            <a:endParaRPr lang="pl-PL" altLang="pl-PL" sz="2600" dirty="0" smtClean="0"/>
          </a:p>
          <a:p>
            <a:pPr marL="457200" lvl="1" indent="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l-PL" sz="1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5" name="Picture 2" descr="http://www.who.int/about/Logo-W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5949950"/>
            <a:ext cx="19367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5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404664"/>
            <a:ext cx="9144000" cy="5355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l-PL" altLang="pl-P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Kierunki rozwoju kadr systemu ochrony </a:t>
            </a:r>
            <a:r>
              <a:rPr lang="pl-PL" altLang="pl-P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zdrowia</a:t>
            </a:r>
            <a:endParaRPr lang="pl-PL" altLang="pl-P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47853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chemeClr val="tx2"/>
                </a:solidFill>
              </a:rPr>
              <a:t> Szanse </a:t>
            </a:r>
            <a:r>
              <a:rPr lang="pl-PL" b="1" dirty="0">
                <a:solidFill>
                  <a:schemeClr val="tx2"/>
                </a:solidFill>
              </a:rPr>
              <a:t>i wyzwania w obszarze kształcenia kadr </a:t>
            </a:r>
            <a:r>
              <a:rPr lang="pl-PL" b="1" dirty="0" smtClean="0">
                <a:solidFill>
                  <a:schemeClr val="tx2"/>
                </a:solidFill>
              </a:rPr>
              <a:t>wynikające </a:t>
            </a:r>
            <a:r>
              <a:rPr lang="pl-PL" b="1" dirty="0">
                <a:solidFill>
                  <a:schemeClr val="tx2"/>
                </a:solidFill>
              </a:rPr>
              <a:t>z wdrażanych  </a:t>
            </a:r>
            <a:r>
              <a:rPr lang="pl-PL" b="1" dirty="0" smtClean="0">
                <a:solidFill>
                  <a:schemeClr val="tx2"/>
                </a:solidFill>
              </a:rPr>
              <a:t>zmian w systemie ochrony zdrowia :</a:t>
            </a:r>
          </a:p>
          <a:p>
            <a:r>
              <a:rPr lang="pl-PL" dirty="0" smtClean="0"/>
              <a:t>Projekt </a:t>
            </a:r>
            <a:r>
              <a:rPr lang="pl-PL" dirty="0"/>
              <a:t>ustawy o jakości w ochronie zdrowia i bezpieczeństwie pacjenta</a:t>
            </a:r>
            <a:endParaRPr lang="pl-PL" altLang="pl-PL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 smtClean="0"/>
              <a:t>Rozwój POZ – opieka koordynowana</a:t>
            </a:r>
          </a:p>
          <a:p>
            <a:r>
              <a:rPr lang="pl-PL" dirty="0" smtClean="0"/>
              <a:t>Rozwój profilaktyki i promocji zdrowia </a:t>
            </a:r>
          </a:p>
          <a:p>
            <a:r>
              <a:rPr lang="pl-PL" dirty="0" smtClean="0"/>
              <a:t>Rozwój medycyny szkolnej</a:t>
            </a:r>
          </a:p>
          <a:p>
            <a:r>
              <a:rPr lang="pl-PL" dirty="0" err="1" smtClean="0"/>
              <a:t>Deinstytucjonalizacja</a:t>
            </a:r>
            <a:r>
              <a:rPr lang="pl-PL" dirty="0" smtClean="0"/>
              <a:t> opieki psychiatrycznej</a:t>
            </a:r>
          </a:p>
          <a:p>
            <a:r>
              <a:rPr lang="pl-PL" dirty="0" smtClean="0"/>
              <a:t> Wdrożenie elektronicznej dokumentacji medycznej  </a:t>
            </a:r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ChangeAspect="1"/>
          </p:cNvPicPr>
          <p:nvPr/>
        </p:nvPicPr>
        <p:blipFill rotWithShape="1">
          <a:blip r:embed="rId3"/>
          <a:srcRect l="29416" t="13360" r="29416" b="3908"/>
          <a:stretch/>
        </p:blipFill>
        <p:spPr>
          <a:xfrm>
            <a:off x="7164288" y="3068961"/>
            <a:ext cx="1728192" cy="19536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405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404664"/>
            <a:ext cx="9144000" cy="5355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l-PL" altLang="pl-PL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Kierunki rozwoju kadr systemu ochrony zdrowia</a:t>
            </a:r>
            <a:endParaRPr lang="pl-PL" altLang="pl-P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2400" b="1" dirty="0" smtClean="0">
              <a:solidFill>
                <a:schemeClr val="tx2"/>
              </a:solidFill>
            </a:endParaRPr>
          </a:p>
          <a:p>
            <a:pPr marL="457200" lvl="1" indent="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3000" dirty="0" smtClean="0"/>
              <a:t>Rozwój </a:t>
            </a:r>
            <a:r>
              <a:rPr lang="pl-PL" sz="3000" dirty="0"/>
              <a:t>kadr </a:t>
            </a:r>
            <a:r>
              <a:rPr lang="pl-PL" sz="3000" dirty="0" smtClean="0"/>
              <a:t>systemu ochrony zdrowia :</a:t>
            </a:r>
            <a:endParaRPr lang="pl-PL" sz="3000" dirty="0" smtClean="0"/>
          </a:p>
          <a:p>
            <a:pPr lvl="1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100" dirty="0" smtClean="0"/>
              <a:t>redefinicja </a:t>
            </a:r>
            <a:r>
              <a:rPr lang="pl-PL" sz="3100" dirty="0"/>
              <a:t>zakresów kompetencji pomiędzy zawodami już </a:t>
            </a:r>
            <a:r>
              <a:rPr lang="pl-PL" sz="3100" dirty="0" smtClean="0"/>
              <a:t>istniejącymi </a:t>
            </a:r>
            <a:r>
              <a:rPr lang="pl-PL" sz="3100" dirty="0" smtClean="0"/>
              <a:t>– zmiany w kształceniu </a:t>
            </a:r>
            <a:r>
              <a:rPr lang="pl-PL" sz="3100" dirty="0" err="1" smtClean="0"/>
              <a:t>przeddyplomowym</a:t>
            </a:r>
            <a:r>
              <a:rPr lang="pl-PL" sz="3100" dirty="0" smtClean="0"/>
              <a:t> i podyplomowym,</a:t>
            </a:r>
            <a:endParaRPr lang="pl-PL" sz="3100" dirty="0" smtClean="0"/>
          </a:p>
          <a:p>
            <a:pPr lvl="1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100" dirty="0" smtClean="0"/>
              <a:t> </a:t>
            </a:r>
            <a:r>
              <a:rPr lang="pl-PL" sz="3000" dirty="0" smtClean="0"/>
              <a:t>wdrażanie </a:t>
            </a:r>
            <a:r>
              <a:rPr lang="pl-PL" sz="3000" dirty="0"/>
              <a:t>rozwiązań prawnych umożliwiających </a:t>
            </a:r>
            <a:r>
              <a:rPr lang="pl-PL" sz="3000" dirty="0" smtClean="0"/>
              <a:t>uregulowanie uprawnień </a:t>
            </a:r>
            <a:r>
              <a:rPr lang="pl-PL" sz="3000" dirty="0" smtClean="0"/>
              <a:t>nie uregulowanych obecnie zawodów medycznych i innych zawodów mających zastosowanie w ochronie zdrowia. </a:t>
            </a:r>
            <a:r>
              <a:rPr lang="pl-PL" sz="3000" dirty="0"/>
              <a:t>Pozwoli to </a:t>
            </a:r>
            <a:r>
              <a:rPr lang="pl-PL" sz="3000" dirty="0" smtClean="0"/>
              <a:t>na pełne </a:t>
            </a:r>
            <a:r>
              <a:rPr lang="pl-PL" sz="3000" dirty="0"/>
              <a:t>wykorzystanie potencjału innych grup zawodów </a:t>
            </a:r>
            <a:r>
              <a:rPr lang="pl-PL" altLang="pl-PL" sz="3100" dirty="0" smtClean="0"/>
              <a:t>np</a:t>
            </a:r>
            <a:r>
              <a:rPr lang="pl-PL" altLang="pl-PL" sz="3100" dirty="0"/>
              <a:t>. opiekuna medycznego,  </a:t>
            </a:r>
            <a:r>
              <a:rPr lang="pl-PL" altLang="pl-PL" sz="3100" dirty="0" smtClean="0"/>
              <a:t>dietetyka, inżyniera biomedycznego,</a:t>
            </a:r>
            <a:endParaRPr lang="pl-PL" altLang="pl-PL" sz="3100" dirty="0"/>
          </a:p>
          <a:p>
            <a:pPr lvl="1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000" dirty="0" smtClean="0"/>
              <a:t>wdrażanie rozwiązań umożliwiających rozwijanie nowych zawodów/stanowisk pracy/kwalifikacji </a:t>
            </a:r>
            <a:r>
              <a:rPr lang="pl-PL" sz="3000" dirty="0" smtClean="0"/>
              <a:t>rynkowych: </a:t>
            </a:r>
            <a:r>
              <a:rPr lang="pl-PL" sz="3000" dirty="0" err="1" smtClean="0"/>
              <a:t>optometrysta</a:t>
            </a:r>
            <a:r>
              <a:rPr lang="pl-PL" sz="3000" dirty="0" smtClean="0"/>
              <a:t>, </a:t>
            </a:r>
            <a:r>
              <a:rPr lang="pl-PL" sz="3000" dirty="0" err="1" smtClean="0"/>
              <a:t>podolog</a:t>
            </a:r>
            <a:r>
              <a:rPr lang="pl-PL" sz="3000" dirty="0" smtClean="0"/>
              <a:t>, asystent ds. dokumentacji medycznej</a:t>
            </a:r>
            <a:endParaRPr lang="pl-PL" sz="3000" dirty="0" smtClean="0"/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altLang="pl-PL" sz="2400" dirty="0" smtClean="0"/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altLang="pl-PL" sz="2400" dirty="0"/>
          </a:p>
          <a:p>
            <a:pPr lvl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altLang="pl-PL" sz="2400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F8A1-8E1C-4D56-898A-2CAE78D6A26C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5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6950</TotalTime>
  <Words>376</Words>
  <Application>Microsoft Office PowerPoint</Application>
  <PresentationFormat>Pokaz na ekranie (4:3)</PresentationFormat>
  <Paragraphs>88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Motyw pakietu Office</vt:lpstr>
      <vt:lpstr>Kierunki rozwoju kadr systemu ochrony zdrowia w Polsce</vt:lpstr>
      <vt:lpstr>Zawody medyczne – kierunki kształcenia w  uczelniach w Polsce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KOORDYNACJA INWESTYCJI POCHODZĄCYCH ZE ŚRODKÓW EUROPEJSKICH  W  SEKTORZE ZDROWIA</dc:title>
  <dc:creator>Wójcik Rafał</dc:creator>
  <cp:lastModifiedBy>Tomaszewska Justyna</cp:lastModifiedBy>
  <cp:revision>930</cp:revision>
  <cp:lastPrinted>2015-08-27T15:44:19Z</cp:lastPrinted>
  <dcterms:created xsi:type="dcterms:W3CDTF">2014-05-21T12:52:55Z</dcterms:created>
  <dcterms:modified xsi:type="dcterms:W3CDTF">2017-11-29T11:23:50Z</dcterms:modified>
</cp:coreProperties>
</file>