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sldIdLst>
    <p:sldId id="256" r:id="rId2"/>
    <p:sldId id="257" r:id="rId3"/>
    <p:sldId id="258" r:id="rId4"/>
    <p:sldId id="296" r:id="rId5"/>
    <p:sldId id="297" r:id="rId6"/>
    <p:sldId id="295" r:id="rId7"/>
    <p:sldId id="298" r:id="rId8"/>
    <p:sldId id="299" r:id="rId9"/>
    <p:sldId id="308" r:id="rId10"/>
    <p:sldId id="302" r:id="rId11"/>
    <p:sldId id="300" r:id="rId12"/>
    <p:sldId id="301" r:id="rId13"/>
    <p:sldId id="303" r:id="rId14"/>
    <p:sldId id="259" r:id="rId15"/>
    <p:sldId id="290" r:id="rId16"/>
    <p:sldId id="291" r:id="rId17"/>
    <p:sldId id="292" r:id="rId18"/>
    <p:sldId id="293" r:id="rId19"/>
    <p:sldId id="304" r:id="rId20"/>
    <p:sldId id="305" r:id="rId21"/>
    <p:sldId id="306" r:id="rId22"/>
    <p:sldId id="307" r:id="rId23"/>
    <p:sldId id="294" r:id="rId24"/>
    <p:sldId id="309" r:id="rId2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C0"/>
    <a:srgbClr val="4B3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95" autoAdjust="0"/>
  </p:normalViewPr>
  <p:slideViewPr>
    <p:cSldViewPr>
      <p:cViewPr varScale="1">
        <p:scale>
          <a:sx n="96" d="100"/>
          <a:sy n="96" d="100"/>
        </p:scale>
        <p:origin x="864" y="78"/>
      </p:cViewPr>
      <p:guideLst>
        <p:guide orient="horz" pos="2160"/>
        <p:guide pos="2880"/>
      </p:guideLst>
    </p:cSldViewPr>
  </p:slideViewPr>
  <p:outlineViewPr>
    <p:cViewPr>
      <p:scale>
        <a:sx n="33" d="100"/>
        <a:sy n="33" d="100"/>
      </p:scale>
      <p:origin x="0" y="-1254"/>
    </p:cViewPr>
  </p:outlineViewPr>
  <p:notesTextViewPr>
    <p:cViewPr>
      <p:scale>
        <a:sx n="1" d="1"/>
        <a:sy n="1" d="1"/>
      </p:scale>
      <p:origin x="0" y="-3234"/>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file:///D:\CA&#321;O&#346;&#262;%20PEN\moje\Test%20poprawion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model\Test%20poprawion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model\Test%20poprawion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08842301305742"/>
          <c:y val="8.4983406718792828E-2"/>
          <c:w val="0.47076570785794641"/>
          <c:h val="0.66259124854835993"/>
        </c:manualLayout>
      </c:layout>
      <c:radarChart>
        <c:radarStyle val="marker"/>
        <c:varyColors val="0"/>
        <c:ser>
          <c:idx val="0"/>
          <c:order val="0"/>
          <c:spPr>
            <a:ln w="34925" cap="rnd">
              <a:solidFill>
                <a:srgbClr val="4B3AC6"/>
              </a:solidFill>
              <a:prstDash val="dash"/>
              <a:round/>
            </a:ln>
            <a:effectLst/>
          </c:spPr>
          <c:marker>
            <c:symbol val="circle"/>
            <c:size val="5"/>
            <c:spPr>
              <a:solidFill>
                <a:srgbClr val="0040C0"/>
              </a:solidFill>
              <a:ln w="9525">
                <a:solidFill>
                  <a:schemeClr val="accent1"/>
                </a:solidFill>
              </a:ln>
              <a:effectLst/>
            </c:spPr>
          </c:marker>
          <c:cat>
            <c:strRef>
              <c:f>Arkusz2!$K$5:$K$14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Arkusz2!$L$5:$L$14</c:f>
              <c:numCache>
                <c:formatCode>#,##0.00</c:formatCode>
                <c:ptCount val="10"/>
                <c:pt idx="0">
                  <c:v>12</c:v>
                </c:pt>
                <c:pt idx="1">
                  <c:v>12</c:v>
                </c:pt>
                <c:pt idx="2">
                  <c:v>12</c:v>
                </c:pt>
                <c:pt idx="3">
                  <c:v>12</c:v>
                </c:pt>
                <c:pt idx="4">
                  <c:v>12</c:v>
                </c:pt>
                <c:pt idx="5">
                  <c:v>12</c:v>
                </c:pt>
                <c:pt idx="6">
                  <c:v>12</c:v>
                </c:pt>
                <c:pt idx="7">
                  <c:v>12</c:v>
                </c:pt>
                <c:pt idx="8">
                  <c:v>12</c:v>
                </c:pt>
                <c:pt idx="9">
                  <c:v>12</c:v>
                </c:pt>
              </c:numCache>
            </c:numRef>
          </c:val>
          <c:extLst>
            <c:ext xmlns:c16="http://schemas.microsoft.com/office/drawing/2014/chart" uri="{C3380CC4-5D6E-409C-BE32-E72D297353CC}">
              <c16:uniqueId val="{00000000-F300-4995-B783-805908DF0879}"/>
            </c:ext>
          </c:extLst>
        </c:ser>
        <c:dLbls>
          <c:showLegendKey val="0"/>
          <c:showVal val="0"/>
          <c:showCatName val="0"/>
          <c:showSerName val="0"/>
          <c:showPercent val="0"/>
          <c:showBubbleSize val="0"/>
        </c:dLbls>
        <c:axId val="113548288"/>
        <c:axId val="113570944"/>
      </c:radarChart>
      <c:catAx>
        <c:axId val="113548288"/>
        <c:scaling>
          <c:orientation val="minMax"/>
        </c:scaling>
        <c:delete val="0"/>
        <c:axPos val="b"/>
        <c:numFmt formatCode="#,##0.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pl-PL"/>
          </a:p>
        </c:txPr>
        <c:crossAx val="113570944"/>
        <c:crosses val="autoZero"/>
        <c:auto val="1"/>
        <c:lblAlgn val="ctr"/>
        <c:lblOffset val="100"/>
        <c:noMultiLvlLbl val="0"/>
      </c:catAx>
      <c:valAx>
        <c:axId val="113570944"/>
        <c:scaling>
          <c:orientation val="minMax"/>
          <c:max val="20"/>
          <c:min val="4"/>
        </c:scaling>
        <c:delete val="0"/>
        <c:axPos val="l"/>
        <c:majorGridlines>
          <c:spPr>
            <a:ln w="9525" cap="flat" cmpd="sng" algn="ctr">
              <a:solidFill>
                <a:schemeClr val="tx1">
                  <a:lumMod val="65000"/>
                  <a:lumOff val="35000"/>
                  <a:alpha val="71000"/>
                </a:schemeClr>
              </a:solidFill>
              <a:round/>
            </a:ln>
            <a:effectLst/>
          </c:spPr>
        </c:majorGridlines>
        <c:numFmt formatCode="#,##0.00" sourceLinked="1"/>
        <c:majorTickMark val="in"/>
        <c:minorTickMark val="out"/>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113548288"/>
        <c:crosses val="autoZero"/>
        <c:crossBetween val="between"/>
        <c:majorUnit val="1"/>
      </c:valAx>
      <c:spPr>
        <a:noFill/>
        <a:ln>
          <a:noFill/>
          <a:prstDash val="sysDash"/>
        </a:ln>
        <a:effectLst/>
      </c:spPr>
    </c:plotArea>
    <c:plotVisOnly val="1"/>
    <c:dispBlanksAs val="gap"/>
    <c:showDLblsOverMax val="0"/>
  </c:chart>
  <c:spPr>
    <a:solidFill>
      <a:schemeClr val="bg1"/>
    </a:solidFill>
    <a:ln w="9525" cap="flat" cmpd="sng" algn="ctr">
      <a:noFill/>
      <a:round/>
    </a:ln>
    <a:effectLst/>
  </c:spPr>
  <c:txPr>
    <a:bodyPr/>
    <a:lstStyle/>
    <a:p>
      <a:pPr>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Arkusz6!$D$4</c:f>
              <c:strCache>
                <c:ptCount val="1"/>
                <c:pt idx="0">
                  <c:v>skala minimum</c:v>
                </c:pt>
              </c:strCache>
            </c:strRef>
          </c:tx>
          <c:spPr>
            <a:ln>
              <a:solidFill>
                <a:srgbClr val="FF0000"/>
              </a:solidFill>
              <a:prstDash val="dash"/>
            </a:ln>
          </c:spPr>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Arkusz6!$D$5:$D$14</c:f>
              <c:numCache>
                <c:formatCode>#,##0.00</c:formatCode>
                <c:ptCount val="10"/>
                <c:pt idx="0">
                  <c:v>12</c:v>
                </c:pt>
                <c:pt idx="1">
                  <c:v>12</c:v>
                </c:pt>
                <c:pt idx="2">
                  <c:v>12</c:v>
                </c:pt>
                <c:pt idx="3">
                  <c:v>12</c:v>
                </c:pt>
                <c:pt idx="4">
                  <c:v>12</c:v>
                </c:pt>
                <c:pt idx="5">
                  <c:v>12</c:v>
                </c:pt>
                <c:pt idx="6">
                  <c:v>12</c:v>
                </c:pt>
                <c:pt idx="7">
                  <c:v>12</c:v>
                </c:pt>
                <c:pt idx="8">
                  <c:v>12</c:v>
                </c:pt>
                <c:pt idx="9">
                  <c:v>12</c:v>
                </c:pt>
              </c:numCache>
            </c:numRef>
          </c:val>
          <c:extLst>
            <c:ext xmlns:c16="http://schemas.microsoft.com/office/drawing/2014/chart" uri="{C3380CC4-5D6E-409C-BE32-E72D297353CC}">
              <c16:uniqueId val="{00000000-41C9-40B1-9BBC-E6B0752BA06D}"/>
            </c:ext>
          </c:extLst>
        </c:ser>
        <c:ser>
          <c:idx val="1"/>
          <c:order val="1"/>
          <c:tx>
            <c:strRef>
              <c:f>Arkusz6!$E$4</c:f>
              <c:strCache>
                <c:ptCount val="1"/>
                <c:pt idx="0">
                  <c:v>uczestnik 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Arkusz6!$E$5:$E$14</c:f>
              <c:numCache>
                <c:formatCode>General</c:formatCode>
                <c:ptCount val="10"/>
                <c:pt idx="0">
                  <c:v>17</c:v>
                </c:pt>
                <c:pt idx="1">
                  <c:v>14</c:v>
                </c:pt>
                <c:pt idx="2">
                  <c:v>17</c:v>
                </c:pt>
                <c:pt idx="3">
                  <c:v>17</c:v>
                </c:pt>
                <c:pt idx="4">
                  <c:v>15</c:v>
                </c:pt>
                <c:pt idx="5">
                  <c:v>16</c:v>
                </c:pt>
                <c:pt idx="6">
                  <c:v>14</c:v>
                </c:pt>
                <c:pt idx="7">
                  <c:v>14</c:v>
                </c:pt>
                <c:pt idx="8">
                  <c:v>14</c:v>
                </c:pt>
                <c:pt idx="9">
                  <c:v>16</c:v>
                </c:pt>
              </c:numCache>
            </c:numRef>
          </c:val>
          <c:extLst>
            <c:ext xmlns:c16="http://schemas.microsoft.com/office/drawing/2014/chart" uri="{C3380CC4-5D6E-409C-BE32-E72D297353CC}">
              <c16:uniqueId val="{00000001-41C9-40B1-9BBC-E6B0752BA06D}"/>
            </c:ext>
          </c:extLst>
        </c:ser>
        <c:ser>
          <c:idx val="2"/>
          <c:order val="2"/>
          <c:tx>
            <c:strRef>
              <c:f>Arkusz6!$F$4</c:f>
              <c:strCache>
                <c:ptCount val="1"/>
                <c:pt idx="0">
                  <c:v>uczestnik II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Arkusz6!$F$5:$F$14</c:f>
              <c:numCache>
                <c:formatCode>General</c:formatCode>
                <c:ptCount val="10"/>
                <c:pt idx="0">
                  <c:v>17</c:v>
                </c:pt>
                <c:pt idx="1">
                  <c:v>14</c:v>
                </c:pt>
                <c:pt idx="2">
                  <c:v>15</c:v>
                </c:pt>
                <c:pt idx="3">
                  <c:v>15</c:v>
                </c:pt>
                <c:pt idx="4">
                  <c:v>17</c:v>
                </c:pt>
                <c:pt idx="5">
                  <c:v>17</c:v>
                </c:pt>
                <c:pt idx="6">
                  <c:v>14</c:v>
                </c:pt>
                <c:pt idx="7">
                  <c:v>14</c:v>
                </c:pt>
                <c:pt idx="8">
                  <c:v>15</c:v>
                </c:pt>
                <c:pt idx="9">
                  <c:v>15</c:v>
                </c:pt>
              </c:numCache>
            </c:numRef>
          </c:val>
          <c:extLst>
            <c:ext xmlns:c16="http://schemas.microsoft.com/office/drawing/2014/chart" uri="{C3380CC4-5D6E-409C-BE32-E72D297353CC}">
              <c16:uniqueId val="{00000002-41C9-40B1-9BBC-E6B0752BA06D}"/>
            </c:ext>
          </c:extLst>
        </c:ser>
        <c:ser>
          <c:idx val="3"/>
          <c:order val="3"/>
          <c:tx>
            <c:strRef>
              <c:f>Arkusz6!$G$4</c:f>
              <c:strCache>
                <c:ptCount val="1"/>
                <c:pt idx="0">
                  <c:v>uczestnik III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Arkusz6!$G$5:$G$14</c:f>
              <c:numCache>
                <c:formatCode>General</c:formatCode>
                <c:ptCount val="10"/>
                <c:pt idx="0">
                  <c:v>18</c:v>
                </c:pt>
                <c:pt idx="1">
                  <c:v>17</c:v>
                </c:pt>
                <c:pt idx="2">
                  <c:v>15</c:v>
                </c:pt>
                <c:pt idx="3">
                  <c:v>13</c:v>
                </c:pt>
                <c:pt idx="4">
                  <c:v>18</c:v>
                </c:pt>
                <c:pt idx="5">
                  <c:v>16</c:v>
                </c:pt>
                <c:pt idx="6">
                  <c:v>16</c:v>
                </c:pt>
                <c:pt idx="7">
                  <c:v>15</c:v>
                </c:pt>
                <c:pt idx="8">
                  <c:v>14</c:v>
                </c:pt>
                <c:pt idx="9">
                  <c:v>15</c:v>
                </c:pt>
              </c:numCache>
            </c:numRef>
          </c:val>
          <c:extLst>
            <c:ext xmlns:c16="http://schemas.microsoft.com/office/drawing/2014/chart" uri="{C3380CC4-5D6E-409C-BE32-E72D297353CC}">
              <c16:uniqueId val="{00000003-41C9-40B1-9BBC-E6B0752BA06D}"/>
            </c:ext>
          </c:extLst>
        </c:ser>
        <c:ser>
          <c:idx val="4"/>
          <c:order val="4"/>
          <c:tx>
            <c:strRef>
              <c:f>Arkusz6!$H$4</c:f>
              <c:strCache>
                <c:ptCount val="1"/>
                <c:pt idx="0">
                  <c:v>uczestnik IV</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Arkusz6!$H$5:$H$14</c:f>
              <c:numCache>
                <c:formatCode>General</c:formatCode>
                <c:ptCount val="10"/>
                <c:pt idx="0">
                  <c:v>14</c:v>
                </c:pt>
                <c:pt idx="1">
                  <c:v>14</c:v>
                </c:pt>
                <c:pt idx="2">
                  <c:v>14</c:v>
                </c:pt>
                <c:pt idx="3">
                  <c:v>15</c:v>
                </c:pt>
                <c:pt idx="4">
                  <c:v>16</c:v>
                </c:pt>
                <c:pt idx="5">
                  <c:v>16</c:v>
                </c:pt>
                <c:pt idx="6">
                  <c:v>19</c:v>
                </c:pt>
                <c:pt idx="7">
                  <c:v>12</c:v>
                </c:pt>
                <c:pt idx="8">
                  <c:v>11</c:v>
                </c:pt>
                <c:pt idx="9">
                  <c:v>14</c:v>
                </c:pt>
              </c:numCache>
            </c:numRef>
          </c:val>
          <c:extLst>
            <c:ext xmlns:c16="http://schemas.microsoft.com/office/drawing/2014/chart" uri="{C3380CC4-5D6E-409C-BE32-E72D297353CC}">
              <c16:uniqueId val="{00000004-41C9-40B1-9BBC-E6B0752BA06D}"/>
            </c:ext>
          </c:extLst>
        </c:ser>
        <c:ser>
          <c:idx val="5"/>
          <c:order val="5"/>
          <c:tx>
            <c:strRef>
              <c:f>Arkusz6!$I$4</c:f>
              <c:strCache>
                <c:ptCount val="1"/>
                <c:pt idx="0">
                  <c:v>uczestnik V</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Arkusz6!$I$5:$I$14</c:f>
              <c:numCache>
                <c:formatCode>General</c:formatCode>
                <c:ptCount val="10"/>
                <c:pt idx="0">
                  <c:v>17</c:v>
                </c:pt>
                <c:pt idx="1">
                  <c:v>15</c:v>
                </c:pt>
                <c:pt idx="2">
                  <c:v>16</c:v>
                </c:pt>
                <c:pt idx="3">
                  <c:v>14</c:v>
                </c:pt>
                <c:pt idx="4">
                  <c:v>19</c:v>
                </c:pt>
                <c:pt idx="5">
                  <c:v>16</c:v>
                </c:pt>
                <c:pt idx="6">
                  <c:v>16</c:v>
                </c:pt>
                <c:pt idx="7">
                  <c:v>18</c:v>
                </c:pt>
                <c:pt idx="8">
                  <c:v>18</c:v>
                </c:pt>
                <c:pt idx="9">
                  <c:v>17</c:v>
                </c:pt>
              </c:numCache>
            </c:numRef>
          </c:val>
          <c:extLst>
            <c:ext xmlns:c16="http://schemas.microsoft.com/office/drawing/2014/chart" uri="{C3380CC4-5D6E-409C-BE32-E72D297353CC}">
              <c16:uniqueId val="{00000005-41C9-40B1-9BBC-E6B0752BA06D}"/>
            </c:ext>
          </c:extLst>
        </c:ser>
        <c:ser>
          <c:idx val="6"/>
          <c:order val="6"/>
          <c:tx>
            <c:strRef>
              <c:f>Arkusz6!$J$4</c:f>
              <c:strCache>
                <c:ptCount val="1"/>
                <c:pt idx="0">
                  <c:v>uczestnik VI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Arkusz6!$J$5:$J$14</c:f>
              <c:numCache>
                <c:formatCode>General</c:formatCode>
                <c:ptCount val="10"/>
                <c:pt idx="0">
                  <c:v>13</c:v>
                </c:pt>
                <c:pt idx="1">
                  <c:v>19</c:v>
                </c:pt>
                <c:pt idx="2">
                  <c:v>19</c:v>
                </c:pt>
                <c:pt idx="3">
                  <c:v>17</c:v>
                </c:pt>
                <c:pt idx="4">
                  <c:v>18</c:v>
                </c:pt>
                <c:pt idx="5">
                  <c:v>20</c:v>
                </c:pt>
                <c:pt idx="6">
                  <c:v>11</c:v>
                </c:pt>
                <c:pt idx="7">
                  <c:v>12</c:v>
                </c:pt>
                <c:pt idx="8">
                  <c:v>14</c:v>
                </c:pt>
                <c:pt idx="9">
                  <c:v>15</c:v>
                </c:pt>
              </c:numCache>
            </c:numRef>
          </c:val>
          <c:extLst>
            <c:ext xmlns:c16="http://schemas.microsoft.com/office/drawing/2014/chart" uri="{C3380CC4-5D6E-409C-BE32-E72D297353CC}">
              <c16:uniqueId val="{00000006-41C9-40B1-9BBC-E6B0752BA06D}"/>
            </c:ext>
          </c:extLst>
        </c:ser>
        <c:ser>
          <c:idx val="7"/>
          <c:order val="7"/>
          <c:tx>
            <c:strRef>
              <c:f>Arkusz6!$K$4</c:f>
              <c:strCache>
                <c:ptCount val="1"/>
                <c:pt idx="0">
                  <c:v>uczestnik VII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Arkusz6!$K$5:$K$14</c:f>
              <c:numCache>
                <c:formatCode>General</c:formatCode>
                <c:ptCount val="10"/>
                <c:pt idx="0">
                  <c:v>18</c:v>
                </c:pt>
                <c:pt idx="1">
                  <c:v>12</c:v>
                </c:pt>
                <c:pt idx="2">
                  <c:v>15</c:v>
                </c:pt>
                <c:pt idx="3">
                  <c:v>13</c:v>
                </c:pt>
                <c:pt idx="4">
                  <c:v>14</c:v>
                </c:pt>
                <c:pt idx="5">
                  <c:v>16</c:v>
                </c:pt>
                <c:pt idx="6">
                  <c:v>15</c:v>
                </c:pt>
                <c:pt idx="7">
                  <c:v>12</c:v>
                </c:pt>
                <c:pt idx="8">
                  <c:v>12</c:v>
                </c:pt>
                <c:pt idx="9">
                  <c:v>17</c:v>
                </c:pt>
              </c:numCache>
            </c:numRef>
          </c:val>
          <c:extLst>
            <c:ext xmlns:c16="http://schemas.microsoft.com/office/drawing/2014/chart" uri="{C3380CC4-5D6E-409C-BE32-E72D297353CC}">
              <c16:uniqueId val="{00000007-41C9-40B1-9BBC-E6B0752BA06D}"/>
            </c:ext>
          </c:extLst>
        </c:ser>
        <c:ser>
          <c:idx val="8"/>
          <c:order val="8"/>
          <c:tx>
            <c:strRef>
              <c:f>Arkusz6!$L$4</c:f>
              <c:strCache>
                <c:ptCount val="1"/>
                <c:pt idx="0">
                  <c:v>uczestnik VIII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Arkusz6!$L$5:$L$14</c:f>
              <c:numCache>
                <c:formatCode>General</c:formatCode>
                <c:ptCount val="10"/>
                <c:pt idx="0">
                  <c:v>19</c:v>
                </c:pt>
                <c:pt idx="1">
                  <c:v>15</c:v>
                </c:pt>
                <c:pt idx="2">
                  <c:v>16</c:v>
                </c:pt>
                <c:pt idx="3">
                  <c:v>15</c:v>
                </c:pt>
                <c:pt idx="4">
                  <c:v>18</c:v>
                </c:pt>
                <c:pt idx="5">
                  <c:v>17</c:v>
                </c:pt>
                <c:pt idx="6">
                  <c:v>18</c:v>
                </c:pt>
                <c:pt idx="7">
                  <c:v>16</c:v>
                </c:pt>
                <c:pt idx="8">
                  <c:v>16</c:v>
                </c:pt>
                <c:pt idx="9">
                  <c:v>14</c:v>
                </c:pt>
              </c:numCache>
            </c:numRef>
          </c:val>
          <c:extLst>
            <c:ext xmlns:c16="http://schemas.microsoft.com/office/drawing/2014/chart" uri="{C3380CC4-5D6E-409C-BE32-E72D297353CC}">
              <c16:uniqueId val="{00000008-41C9-40B1-9BBC-E6B0752BA06D}"/>
            </c:ext>
          </c:extLst>
        </c:ser>
        <c:ser>
          <c:idx val="9"/>
          <c:order val="9"/>
          <c:tx>
            <c:strRef>
              <c:f>Arkusz6!$M$4</c:f>
              <c:strCache>
                <c:ptCount val="1"/>
                <c:pt idx="0">
                  <c:v>uczestnik IX</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Arkusz6!$M$5:$M$14</c:f>
              <c:numCache>
                <c:formatCode>General</c:formatCode>
                <c:ptCount val="10"/>
                <c:pt idx="0">
                  <c:v>20</c:v>
                </c:pt>
                <c:pt idx="1">
                  <c:v>20</c:v>
                </c:pt>
                <c:pt idx="2">
                  <c:v>19</c:v>
                </c:pt>
                <c:pt idx="3">
                  <c:v>18</c:v>
                </c:pt>
                <c:pt idx="4">
                  <c:v>20</c:v>
                </c:pt>
                <c:pt idx="5">
                  <c:v>20</c:v>
                </c:pt>
                <c:pt idx="6">
                  <c:v>20</c:v>
                </c:pt>
                <c:pt idx="7">
                  <c:v>16</c:v>
                </c:pt>
                <c:pt idx="8">
                  <c:v>17</c:v>
                </c:pt>
                <c:pt idx="9">
                  <c:v>19</c:v>
                </c:pt>
              </c:numCache>
            </c:numRef>
          </c:val>
          <c:extLst>
            <c:ext xmlns:c16="http://schemas.microsoft.com/office/drawing/2014/chart" uri="{C3380CC4-5D6E-409C-BE32-E72D297353CC}">
              <c16:uniqueId val="{00000009-41C9-40B1-9BBC-E6B0752BA06D}"/>
            </c:ext>
          </c:extLst>
        </c:ser>
        <c:ser>
          <c:idx val="10"/>
          <c:order val="10"/>
          <c:tx>
            <c:strRef>
              <c:f>Arkusz6!$N$4</c:f>
              <c:strCache>
                <c:ptCount val="1"/>
                <c:pt idx="0">
                  <c:v>uczestnik X</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Arkusz6!$N$5:$N$14</c:f>
              <c:numCache>
                <c:formatCode>General</c:formatCode>
                <c:ptCount val="10"/>
                <c:pt idx="0">
                  <c:v>18</c:v>
                </c:pt>
                <c:pt idx="1">
                  <c:v>17</c:v>
                </c:pt>
                <c:pt idx="2">
                  <c:v>15</c:v>
                </c:pt>
                <c:pt idx="3">
                  <c:v>18</c:v>
                </c:pt>
                <c:pt idx="4">
                  <c:v>18</c:v>
                </c:pt>
                <c:pt idx="5">
                  <c:v>17</c:v>
                </c:pt>
                <c:pt idx="6">
                  <c:v>15</c:v>
                </c:pt>
                <c:pt idx="7">
                  <c:v>14</c:v>
                </c:pt>
                <c:pt idx="8">
                  <c:v>18</c:v>
                </c:pt>
                <c:pt idx="9">
                  <c:v>17</c:v>
                </c:pt>
              </c:numCache>
            </c:numRef>
          </c:val>
          <c:extLst>
            <c:ext xmlns:c16="http://schemas.microsoft.com/office/drawing/2014/chart" uri="{C3380CC4-5D6E-409C-BE32-E72D297353CC}">
              <c16:uniqueId val="{0000000A-41C9-40B1-9BBC-E6B0752BA06D}"/>
            </c:ext>
          </c:extLst>
        </c:ser>
        <c:ser>
          <c:idx val="11"/>
          <c:order val="11"/>
          <c:tx>
            <c:strRef>
              <c:f>Arkusz6!$O$4</c:f>
              <c:strCache>
                <c:ptCount val="1"/>
                <c:pt idx="0">
                  <c:v>uczestnik XI</c:v>
                </c:pt>
              </c:strCache>
            </c:strRef>
          </c:tx>
          <c:marker>
            <c:symbol val="none"/>
          </c:marker>
          <c:cat>
            <c:strRef>
              <c:f>Arkusz6!$C$5:$C$14</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zawodowych</c:v>
                </c:pt>
                <c:pt idx="6">
                  <c:v>Przestrzeganie tajemnicy zawodowej;</c:v>
                </c:pt>
                <c:pt idx="7">
                  <c:v>Ponoszenie odpowiedzialności za podejmowane działania;</c:v>
                </c:pt>
                <c:pt idx="8">
                  <c:v>Negocjowanie  warunków porozumień;</c:v>
                </c:pt>
                <c:pt idx="9">
                  <c:v>Współpraca w zespole.</c:v>
                </c:pt>
              </c:strCache>
            </c:strRef>
          </c:cat>
          <c:val>
            <c:numRef>
              <c:f>Arkusz6!$O$5:$O$14</c:f>
              <c:numCache>
                <c:formatCode>General</c:formatCode>
                <c:ptCount val="10"/>
                <c:pt idx="0">
                  <c:v>17</c:v>
                </c:pt>
                <c:pt idx="1">
                  <c:v>13</c:v>
                </c:pt>
                <c:pt idx="2">
                  <c:v>15</c:v>
                </c:pt>
                <c:pt idx="3">
                  <c:v>12</c:v>
                </c:pt>
                <c:pt idx="4">
                  <c:v>13</c:v>
                </c:pt>
                <c:pt idx="5">
                  <c:v>13</c:v>
                </c:pt>
                <c:pt idx="6">
                  <c:v>18</c:v>
                </c:pt>
                <c:pt idx="7">
                  <c:v>14</c:v>
                </c:pt>
                <c:pt idx="8">
                  <c:v>10</c:v>
                </c:pt>
                <c:pt idx="9">
                  <c:v>16</c:v>
                </c:pt>
              </c:numCache>
            </c:numRef>
          </c:val>
          <c:extLst>
            <c:ext xmlns:c16="http://schemas.microsoft.com/office/drawing/2014/chart" uri="{C3380CC4-5D6E-409C-BE32-E72D297353CC}">
              <c16:uniqueId val="{0000000B-41C9-40B1-9BBC-E6B0752BA06D}"/>
            </c:ext>
          </c:extLst>
        </c:ser>
        <c:dLbls>
          <c:showLegendKey val="0"/>
          <c:showVal val="0"/>
          <c:showCatName val="0"/>
          <c:showSerName val="0"/>
          <c:showPercent val="0"/>
          <c:showBubbleSize val="0"/>
        </c:dLbls>
        <c:axId val="82538880"/>
        <c:axId val="82540416"/>
      </c:radarChart>
      <c:catAx>
        <c:axId val="82538880"/>
        <c:scaling>
          <c:orientation val="minMax"/>
        </c:scaling>
        <c:delete val="0"/>
        <c:axPos val="b"/>
        <c:majorGridlines/>
        <c:numFmt formatCode="General" sourceLinked="0"/>
        <c:majorTickMark val="out"/>
        <c:minorTickMark val="none"/>
        <c:tickLblPos val="nextTo"/>
        <c:crossAx val="82540416"/>
        <c:crosses val="autoZero"/>
        <c:auto val="1"/>
        <c:lblAlgn val="ctr"/>
        <c:lblOffset val="100"/>
        <c:noMultiLvlLbl val="0"/>
      </c:catAx>
      <c:valAx>
        <c:axId val="82540416"/>
        <c:scaling>
          <c:orientation val="minMax"/>
        </c:scaling>
        <c:delete val="1"/>
        <c:axPos val="l"/>
        <c:majorGridlines/>
        <c:numFmt formatCode="#,##0.00" sourceLinked="1"/>
        <c:majorTickMark val="cross"/>
        <c:minorTickMark val="none"/>
        <c:tickLblPos val="none"/>
        <c:crossAx val="82538880"/>
        <c:crosses val="autoZero"/>
        <c:crossBetween val="between"/>
      </c:valAx>
    </c:plotArea>
    <c:legend>
      <c:legendPos val="r"/>
      <c:layout/>
      <c:overlay val="0"/>
    </c:legend>
    <c:plotVisOnly val="1"/>
    <c:dispBlanksAs val="gap"/>
    <c:showDLblsOverMax val="0"/>
  </c:chart>
  <c:spPr>
    <a:ln>
      <a:noFill/>
    </a:ln>
  </c:spPr>
  <c:txPr>
    <a:bodyPr/>
    <a:lstStyle/>
    <a:p>
      <a:pPr>
        <a:defRPr sz="900"/>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'wyniki badań'!$D$2</c:f>
              <c:strCache>
                <c:ptCount val="1"/>
                <c:pt idx="0">
                  <c:v>skala minimum</c:v>
                </c:pt>
              </c:strCache>
            </c:strRef>
          </c:tx>
          <c:spPr>
            <a:ln>
              <a:solidFill>
                <a:srgbClr val="FF0000"/>
              </a:solidFill>
              <a:prstDash val="dash"/>
            </a:ln>
          </c:spPr>
          <c:marker>
            <c:symbol val="none"/>
          </c:marker>
          <c:cat>
            <c:strRef>
              <c:f>'wyniki badań'!$C$3:$C$12</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'wyniki badań'!$D$3:$D$12</c:f>
              <c:numCache>
                <c:formatCode>#,##0.00</c:formatCode>
                <c:ptCount val="10"/>
                <c:pt idx="0">
                  <c:v>12</c:v>
                </c:pt>
                <c:pt idx="1">
                  <c:v>12</c:v>
                </c:pt>
                <c:pt idx="2">
                  <c:v>12</c:v>
                </c:pt>
                <c:pt idx="3">
                  <c:v>12</c:v>
                </c:pt>
                <c:pt idx="4">
                  <c:v>12</c:v>
                </c:pt>
                <c:pt idx="5">
                  <c:v>12</c:v>
                </c:pt>
                <c:pt idx="6">
                  <c:v>12</c:v>
                </c:pt>
                <c:pt idx="7">
                  <c:v>12</c:v>
                </c:pt>
                <c:pt idx="8">
                  <c:v>12</c:v>
                </c:pt>
                <c:pt idx="9">
                  <c:v>12</c:v>
                </c:pt>
              </c:numCache>
            </c:numRef>
          </c:val>
          <c:extLst>
            <c:ext xmlns:c16="http://schemas.microsoft.com/office/drawing/2014/chart" uri="{C3380CC4-5D6E-409C-BE32-E72D297353CC}">
              <c16:uniqueId val="{00000000-99B7-4120-B3F9-0E58980CAF75}"/>
            </c:ext>
          </c:extLst>
        </c:ser>
        <c:ser>
          <c:idx val="1"/>
          <c:order val="1"/>
          <c:tx>
            <c:strRef>
              <c:f>'wyniki badań'!$E$2</c:f>
              <c:strCache>
                <c:ptCount val="1"/>
                <c:pt idx="0">
                  <c:v>pre test</c:v>
                </c:pt>
              </c:strCache>
            </c:strRef>
          </c:tx>
          <c:marker>
            <c:symbol val="none"/>
          </c:marker>
          <c:cat>
            <c:strRef>
              <c:f>'wyniki badań'!$C$3:$C$12</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'wyniki badań'!$E$3:$E$12</c:f>
              <c:numCache>
                <c:formatCode>General</c:formatCode>
                <c:ptCount val="10"/>
                <c:pt idx="0">
                  <c:v>17</c:v>
                </c:pt>
                <c:pt idx="1">
                  <c:v>14</c:v>
                </c:pt>
                <c:pt idx="2">
                  <c:v>17</c:v>
                </c:pt>
                <c:pt idx="3">
                  <c:v>17</c:v>
                </c:pt>
                <c:pt idx="4">
                  <c:v>15</c:v>
                </c:pt>
                <c:pt idx="5">
                  <c:v>16</c:v>
                </c:pt>
                <c:pt idx="6">
                  <c:v>14</c:v>
                </c:pt>
                <c:pt idx="7">
                  <c:v>14</c:v>
                </c:pt>
                <c:pt idx="8">
                  <c:v>14</c:v>
                </c:pt>
                <c:pt idx="9">
                  <c:v>16</c:v>
                </c:pt>
              </c:numCache>
            </c:numRef>
          </c:val>
          <c:extLst>
            <c:ext xmlns:c16="http://schemas.microsoft.com/office/drawing/2014/chart" uri="{C3380CC4-5D6E-409C-BE32-E72D297353CC}">
              <c16:uniqueId val="{00000001-99B7-4120-B3F9-0E58980CAF75}"/>
            </c:ext>
          </c:extLst>
        </c:ser>
        <c:dLbls>
          <c:showLegendKey val="0"/>
          <c:showVal val="0"/>
          <c:showCatName val="0"/>
          <c:showSerName val="0"/>
          <c:showPercent val="0"/>
          <c:showBubbleSize val="0"/>
        </c:dLbls>
        <c:axId val="82566144"/>
        <c:axId val="82567936"/>
      </c:radarChart>
      <c:catAx>
        <c:axId val="82566144"/>
        <c:scaling>
          <c:orientation val="minMax"/>
        </c:scaling>
        <c:delete val="0"/>
        <c:axPos val="b"/>
        <c:majorGridlines/>
        <c:numFmt formatCode="General" sourceLinked="0"/>
        <c:majorTickMark val="out"/>
        <c:minorTickMark val="none"/>
        <c:tickLblPos val="nextTo"/>
        <c:crossAx val="82567936"/>
        <c:crosses val="autoZero"/>
        <c:auto val="1"/>
        <c:lblAlgn val="ctr"/>
        <c:lblOffset val="100"/>
        <c:noMultiLvlLbl val="0"/>
      </c:catAx>
      <c:valAx>
        <c:axId val="82567936"/>
        <c:scaling>
          <c:orientation val="minMax"/>
        </c:scaling>
        <c:delete val="0"/>
        <c:axPos val="l"/>
        <c:majorGridlines/>
        <c:numFmt formatCode="#,##0.00" sourceLinked="1"/>
        <c:majorTickMark val="cross"/>
        <c:minorTickMark val="none"/>
        <c:tickLblPos val="nextTo"/>
        <c:crossAx val="82566144"/>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marker"/>
        <c:varyColors val="0"/>
        <c:ser>
          <c:idx val="0"/>
          <c:order val="0"/>
          <c:tx>
            <c:strRef>
              <c:f>'wyniki badań'!$D$2</c:f>
              <c:strCache>
                <c:ptCount val="1"/>
                <c:pt idx="0">
                  <c:v>skala minimum</c:v>
                </c:pt>
              </c:strCache>
            </c:strRef>
          </c:tx>
          <c:spPr>
            <a:ln>
              <a:solidFill>
                <a:srgbClr val="FF0000"/>
              </a:solidFill>
              <a:prstDash val="dash"/>
            </a:ln>
          </c:spPr>
          <c:marker>
            <c:symbol val="none"/>
          </c:marker>
          <c:cat>
            <c:strRef>
              <c:f>'wyniki badań'!$C$3:$C$12</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'wyniki badań'!$D$3:$D$12</c:f>
              <c:numCache>
                <c:formatCode>#,##0.00</c:formatCode>
                <c:ptCount val="10"/>
                <c:pt idx="0">
                  <c:v>12</c:v>
                </c:pt>
                <c:pt idx="1">
                  <c:v>12</c:v>
                </c:pt>
                <c:pt idx="2">
                  <c:v>12</c:v>
                </c:pt>
                <c:pt idx="3">
                  <c:v>12</c:v>
                </c:pt>
                <c:pt idx="4">
                  <c:v>12</c:v>
                </c:pt>
                <c:pt idx="5">
                  <c:v>12</c:v>
                </c:pt>
                <c:pt idx="6">
                  <c:v>12</c:v>
                </c:pt>
                <c:pt idx="7">
                  <c:v>12</c:v>
                </c:pt>
                <c:pt idx="8">
                  <c:v>12</c:v>
                </c:pt>
                <c:pt idx="9">
                  <c:v>12</c:v>
                </c:pt>
              </c:numCache>
            </c:numRef>
          </c:val>
          <c:extLst>
            <c:ext xmlns:c16="http://schemas.microsoft.com/office/drawing/2014/chart" uri="{C3380CC4-5D6E-409C-BE32-E72D297353CC}">
              <c16:uniqueId val="{00000000-C1D1-4B8C-B4C3-9666F8E200F7}"/>
            </c:ext>
          </c:extLst>
        </c:ser>
        <c:ser>
          <c:idx val="1"/>
          <c:order val="1"/>
          <c:tx>
            <c:strRef>
              <c:f>'wyniki badań'!$E$2</c:f>
              <c:strCache>
                <c:ptCount val="1"/>
                <c:pt idx="0">
                  <c:v>pre test</c:v>
                </c:pt>
              </c:strCache>
            </c:strRef>
          </c:tx>
          <c:spPr>
            <a:ln>
              <a:solidFill>
                <a:srgbClr val="4B3AC6"/>
              </a:solidFill>
            </a:ln>
          </c:spPr>
          <c:marker>
            <c:symbol val="none"/>
          </c:marker>
          <c:cat>
            <c:strRef>
              <c:f>'wyniki badań'!$C$3:$C$12</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'wyniki badań'!$E$3:$E$12</c:f>
              <c:numCache>
                <c:formatCode>General</c:formatCode>
                <c:ptCount val="10"/>
                <c:pt idx="0">
                  <c:v>17</c:v>
                </c:pt>
                <c:pt idx="1">
                  <c:v>14</c:v>
                </c:pt>
                <c:pt idx="2">
                  <c:v>17</c:v>
                </c:pt>
                <c:pt idx="3">
                  <c:v>17</c:v>
                </c:pt>
                <c:pt idx="4">
                  <c:v>15</c:v>
                </c:pt>
                <c:pt idx="5">
                  <c:v>16</c:v>
                </c:pt>
                <c:pt idx="6">
                  <c:v>14</c:v>
                </c:pt>
                <c:pt idx="7">
                  <c:v>14</c:v>
                </c:pt>
                <c:pt idx="8">
                  <c:v>14</c:v>
                </c:pt>
                <c:pt idx="9">
                  <c:v>16</c:v>
                </c:pt>
              </c:numCache>
            </c:numRef>
          </c:val>
          <c:extLst>
            <c:ext xmlns:c16="http://schemas.microsoft.com/office/drawing/2014/chart" uri="{C3380CC4-5D6E-409C-BE32-E72D297353CC}">
              <c16:uniqueId val="{00000001-C1D1-4B8C-B4C3-9666F8E200F7}"/>
            </c:ext>
          </c:extLst>
        </c:ser>
        <c:ser>
          <c:idx val="2"/>
          <c:order val="2"/>
          <c:tx>
            <c:strRef>
              <c:f>'wyniki badań'!$F$2</c:f>
              <c:strCache>
                <c:ptCount val="1"/>
                <c:pt idx="0">
                  <c:v>post test</c:v>
                </c:pt>
              </c:strCache>
            </c:strRef>
          </c:tx>
          <c:spPr>
            <a:ln>
              <a:solidFill>
                <a:srgbClr val="00B050"/>
              </a:solidFill>
            </a:ln>
          </c:spPr>
          <c:marker>
            <c:symbol val="none"/>
          </c:marker>
          <c:cat>
            <c:strRef>
              <c:f>'wyniki badań'!$C$3:$C$12</c:f>
              <c:strCache>
                <c:ptCount val="10"/>
                <c:pt idx="0">
                  <c:v>Przestrzeganie zasad kultury i etyki;</c:v>
                </c:pt>
                <c:pt idx="1">
                  <c:v>Kreatywność i konsekwentność w realizacji zadań;</c:v>
                </c:pt>
                <c:pt idx="2">
                  <c:v>Przewidywanie skutków podejmowanych działań;</c:v>
                </c:pt>
                <c:pt idx="3">
                  <c:v>Otwartość  na zmiany;</c:v>
                </c:pt>
                <c:pt idx="4">
                  <c:v>Radzenie  sobie ze stresem;</c:v>
                </c:pt>
                <c:pt idx="5">
                  <c:v>Aktualizowanie wiedzy i doskonalenie umiejętności zawodowe;</c:v>
                </c:pt>
                <c:pt idx="6">
                  <c:v>Przestrzeganie tajemnicy zawodowej;</c:v>
                </c:pt>
                <c:pt idx="7">
                  <c:v>Ponoszenie odpowiedzialności za podejmowane działania;</c:v>
                </c:pt>
                <c:pt idx="8">
                  <c:v>Negocjowanie  warunków porozumień;</c:v>
                </c:pt>
                <c:pt idx="9">
                  <c:v>Współpraca w zespole.</c:v>
                </c:pt>
              </c:strCache>
            </c:strRef>
          </c:cat>
          <c:val>
            <c:numRef>
              <c:f>'wyniki badań'!$F$3:$F$12</c:f>
              <c:numCache>
                <c:formatCode>General</c:formatCode>
                <c:ptCount val="10"/>
                <c:pt idx="0">
                  <c:v>16</c:v>
                </c:pt>
                <c:pt idx="1">
                  <c:v>13</c:v>
                </c:pt>
                <c:pt idx="2">
                  <c:v>13</c:v>
                </c:pt>
                <c:pt idx="3">
                  <c:v>14</c:v>
                </c:pt>
                <c:pt idx="4">
                  <c:v>15</c:v>
                </c:pt>
                <c:pt idx="5">
                  <c:v>15</c:v>
                </c:pt>
                <c:pt idx="6">
                  <c:v>14</c:v>
                </c:pt>
                <c:pt idx="7">
                  <c:v>14</c:v>
                </c:pt>
                <c:pt idx="8">
                  <c:v>14</c:v>
                </c:pt>
                <c:pt idx="9">
                  <c:v>15</c:v>
                </c:pt>
              </c:numCache>
            </c:numRef>
          </c:val>
          <c:extLst>
            <c:ext xmlns:c16="http://schemas.microsoft.com/office/drawing/2014/chart" uri="{C3380CC4-5D6E-409C-BE32-E72D297353CC}">
              <c16:uniqueId val="{00000002-C1D1-4B8C-B4C3-9666F8E200F7}"/>
            </c:ext>
          </c:extLst>
        </c:ser>
        <c:dLbls>
          <c:showLegendKey val="0"/>
          <c:showVal val="0"/>
          <c:showCatName val="0"/>
          <c:showSerName val="0"/>
          <c:showPercent val="0"/>
          <c:showBubbleSize val="0"/>
        </c:dLbls>
        <c:axId val="82600320"/>
        <c:axId val="82601856"/>
      </c:radarChart>
      <c:catAx>
        <c:axId val="82600320"/>
        <c:scaling>
          <c:orientation val="minMax"/>
        </c:scaling>
        <c:delete val="0"/>
        <c:axPos val="b"/>
        <c:majorGridlines/>
        <c:numFmt formatCode="General" sourceLinked="0"/>
        <c:majorTickMark val="out"/>
        <c:minorTickMark val="none"/>
        <c:tickLblPos val="nextTo"/>
        <c:crossAx val="82601856"/>
        <c:crosses val="autoZero"/>
        <c:auto val="1"/>
        <c:lblAlgn val="ctr"/>
        <c:lblOffset val="100"/>
        <c:noMultiLvlLbl val="0"/>
      </c:catAx>
      <c:valAx>
        <c:axId val="82601856"/>
        <c:scaling>
          <c:orientation val="minMax"/>
        </c:scaling>
        <c:delete val="0"/>
        <c:axPos val="l"/>
        <c:majorGridlines/>
        <c:numFmt formatCode="#,##0.00" sourceLinked="1"/>
        <c:majorTickMark val="cross"/>
        <c:minorTickMark val="none"/>
        <c:tickLblPos val="nextTo"/>
        <c:crossAx val="82600320"/>
        <c:crosses val="autoZero"/>
        <c:crossBetween val="between"/>
      </c:valAx>
    </c:plotArea>
    <c:legend>
      <c:legendPos val="b"/>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31AD4-2486-4EC9-9E06-9B44647AC1A0}"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pl-PL"/>
        </a:p>
      </dgm:t>
    </dgm:pt>
    <dgm:pt modelId="{F94E985B-7325-4872-9D00-173A38C15779}">
      <dgm:prSet phldrT="[Tekst]" custT="1"/>
      <dgm:spPr/>
      <dgm:t>
        <a:bodyPr/>
        <a:lstStyle/>
        <a:p>
          <a:r>
            <a:rPr lang="pl-PL" sz="1600" smtClean="0"/>
            <a:t>Jak badać kompetencje społeczne i predyspozycje zawodowe osób młodych w kontekście podejmowania stażu zawodowego w sektorze pomocy społecznej?</a:t>
          </a:r>
          <a:endParaRPr lang="pl-PL" sz="1600" dirty="0"/>
        </a:p>
      </dgm:t>
    </dgm:pt>
    <dgm:pt modelId="{13DAA811-4001-456A-8624-D908C43A429F}" type="parTrans" cxnId="{DCA2934D-5DDC-4615-AD92-BA4F987D9967}">
      <dgm:prSet/>
      <dgm:spPr/>
      <dgm:t>
        <a:bodyPr/>
        <a:lstStyle/>
        <a:p>
          <a:endParaRPr lang="pl-PL" sz="1600"/>
        </a:p>
      </dgm:t>
    </dgm:pt>
    <dgm:pt modelId="{154F94FC-4A70-4382-B695-9F275A20A3C6}" type="sibTrans" cxnId="{DCA2934D-5DDC-4615-AD92-BA4F987D9967}">
      <dgm:prSet/>
      <dgm:spPr/>
      <dgm:t>
        <a:bodyPr/>
        <a:lstStyle/>
        <a:p>
          <a:endParaRPr lang="pl-PL" sz="1600"/>
        </a:p>
      </dgm:t>
    </dgm:pt>
    <dgm:pt modelId="{5E2CFF05-D178-4C80-B31F-3077B489E344}">
      <dgm:prSet custT="1"/>
      <dgm:spPr/>
      <dgm:t>
        <a:bodyPr/>
        <a:lstStyle/>
        <a:p>
          <a:r>
            <a:rPr lang="pl-PL" sz="1600" smtClean="0"/>
            <a:t>Jak rozwijać kompetencje społeczne i predyspozycje osób młodych w trakcie realizowanych zadań zawodowych podczas stażu zawodowego?</a:t>
          </a:r>
          <a:endParaRPr lang="pl-PL" sz="1600" dirty="0" smtClean="0"/>
        </a:p>
      </dgm:t>
    </dgm:pt>
    <dgm:pt modelId="{863BF352-BD72-43D7-8EC7-7BDB22F93C65}" type="parTrans" cxnId="{33203202-2626-467C-B204-5B0E5FDBA5EB}">
      <dgm:prSet/>
      <dgm:spPr/>
      <dgm:t>
        <a:bodyPr/>
        <a:lstStyle/>
        <a:p>
          <a:endParaRPr lang="pl-PL" sz="1600"/>
        </a:p>
      </dgm:t>
    </dgm:pt>
    <dgm:pt modelId="{AAC9FB8B-CF3D-4039-BF92-16975FD58F10}" type="sibTrans" cxnId="{33203202-2626-467C-B204-5B0E5FDBA5EB}">
      <dgm:prSet/>
      <dgm:spPr/>
      <dgm:t>
        <a:bodyPr/>
        <a:lstStyle/>
        <a:p>
          <a:endParaRPr lang="pl-PL" sz="1600"/>
        </a:p>
      </dgm:t>
    </dgm:pt>
    <dgm:pt modelId="{BB4D389B-CDFD-4D18-9C46-EE0F27CF06C4}">
      <dgm:prSet custT="1"/>
      <dgm:spPr/>
      <dgm:t>
        <a:bodyPr/>
        <a:lstStyle/>
        <a:p>
          <a:r>
            <a:rPr lang="pl-PL" sz="1600" smtClean="0"/>
            <a:t>Jak wzmocnić postawy nastawione na realizację zadań zawodowych w sektorze usług społecznych, po realizacji stażu zawodowego lub przed rozpoczęciem pracy w danym sektorze?</a:t>
          </a:r>
          <a:endParaRPr lang="pl-PL" sz="1600" dirty="0" smtClean="0"/>
        </a:p>
      </dgm:t>
    </dgm:pt>
    <dgm:pt modelId="{F703BC65-C0D3-476E-B23F-04F01D31A011}" type="parTrans" cxnId="{E484101D-95B0-4124-856A-A14775F30576}">
      <dgm:prSet/>
      <dgm:spPr/>
      <dgm:t>
        <a:bodyPr/>
        <a:lstStyle/>
        <a:p>
          <a:endParaRPr lang="pl-PL" sz="1600"/>
        </a:p>
      </dgm:t>
    </dgm:pt>
    <dgm:pt modelId="{51319F09-3A56-40F7-83D4-94D4CB3D1859}" type="sibTrans" cxnId="{E484101D-95B0-4124-856A-A14775F30576}">
      <dgm:prSet/>
      <dgm:spPr/>
      <dgm:t>
        <a:bodyPr/>
        <a:lstStyle/>
        <a:p>
          <a:endParaRPr lang="pl-PL" sz="1600"/>
        </a:p>
      </dgm:t>
    </dgm:pt>
    <dgm:pt modelId="{CD039333-9EF3-46A5-83FC-126608EB5E82}" type="pres">
      <dgm:prSet presAssocID="{35931AD4-2486-4EC9-9E06-9B44647AC1A0}" presName="linear" presStyleCnt="0">
        <dgm:presLayoutVars>
          <dgm:dir/>
          <dgm:animLvl val="lvl"/>
          <dgm:resizeHandles val="exact"/>
        </dgm:presLayoutVars>
      </dgm:prSet>
      <dgm:spPr/>
      <dgm:t>
        <a:bodyPr/>
        <a:lstStyle/>
        <a:p>
          <a:endParaRPr lang="pl-PL"/>
        </a:p>
      </dgm:t>
    </dgm:pt>
    <dgm:pt modelId="{8B01CE85-994A-4EF2-AF1F-FE1F86682FEE}" type="pres">
      <dgm:prSet presAssocID="{F94E985B-7325-4872-9D00-173A38C15779}" presName="parentLin" presStyleCnt="0"/>
      <dgm:spPr/>
    </dgm:pt>
    <dgm:pt modelId="{3DBB42C2-E5B8-4330-93F5-255CCD173FDD}" type="pres">
      <dgm:prSet presAssocID="{F94E985B-7325-4872-9D00-173A38C15779}" presName="parentLeftMargin" presStyleLbl="node1" presStyleIdx="0" presStyleCnt="3"/>
      <dgm:spPr/>
      <dgm:t>
        <a:bodyPr/>
        <a:lstStyle/>
        <a:p>
          <a:endParaRPr lang="pl-PL"/>
        </a:p>
      </dgm:t>
    </dgm:pt>
    <dgm:pt modelId="{300CA0CE-23B1-41A5-9D66-D21680ED990E}" type="pres">
      <dgm:prSet presAssocID="{F94E985B-7325-4872-9D00-173A38C15779}" presName="parentText" presStyleLbl="node1" presStyleIdx="0" presStyleCnt="3">
        <dgm:presLayoutVars>
          <dgm:chMax val="0"/>
          <dgm:bulletEnabled val="1"/>
        </dgm:presLayoutVars>
      </dgm:prSet>
      <dgm:spPr/>
      <dgm:t>
        <a:bodyPr/>
        <a:lstStyle/>
        <a:p>
          <a:endParaRPr lang="pl-PL"/>
        </a:p>
      </dgm:t>
    </dgm:pt>
    <dgm:pt modelId="{67A7906A-E8F8-4587-8F2E-E041B04D25A5}" type="pres">
      <dgm:prSet presAssocID="{F94E985B-7325-4872-9D00-173A38C15779}" presName="negativeSpace" presStyleCnt="0"/>
      <dgm:spPr/>
    </dgm:pt>
    <dgm:pt modelId="{A2732251-8FF4-4ABD-85C0-A9193578055E}" type="pres">
      <dgm:prSet presAssocID="{F94E985B-7325-4872-9D00-173A38C15779}" presName="childText" presStyleLbl="conFgAcc1" presStyleIdx="0" presStyleCnt="3">
        <dgm:presLayoutVars>
          <dgm:bulletEnabled val="1"/>
        </dgm:presLayoutVars>
      </dgm:prSet>
      <dgm:spPr/>
    </dgm:pt>
    <dgm:pt modelId="{D7D4CD44-8B54-4810-BB3F-43532482DF13}" type="pres">
      <dgm:prSet presAssocID="{154F94FC-4A70-4382-B695-9F275A20A3C6}" presName="spaceBetweenRectangles" presStyleCnt="0"/>
      <dgm:spPr/>
    </dgm:pt>
    <dgm:pt modelId="{E4FC423C-1021-4955-8A11-D94D9756F17D}" type="pres">
      <dgm:prSet presAssocID="{5E2CFF05-D178-4C80-B31F-3077B489E344}" presName="parentLin" presStyleCnt="0"/>
      <dgm:spPr/>
    </dgm:pt>
    <dgm:pt modelId="{4FFD769C-FB0C-401A-8BCA-BB051B996D1D}" type="pres">
      <dgm:prSet presAssocID="{5E2CFF05-D178-4C80-B31F-3077B489E344}" presName="parentLeftMargin" presStyleLbl="node1" presStyleIdx="0" presStyleCnt="3"/>
      <dgm:spPr/>
      <dgm:t>
        <a:bodyPr/>
        <a:lstStyle/>
        <a:p>
          <a:endParaRPr lang="pl-PL"/>
        </a:p>
      </dgm:t>
    </dgm:pt>
    <dgm:pt modelId="{58D89393-FFB4-4F8B-AEF3-F850CFD313F4}" type="pres">
      <dgm:prSet presAssocID="{5E2CFF05-D178-4C80-B31F-3077B489E344}" presName="parentText" presStyleLbl="node1" presStyleIdx="1" presStyleCnt="3">
        <dgm:presLayoutVars>
          <dgm:chMax val="0"/>
          <dgm:bulletEnabled val="1"/>
        </dgm:presLayoutVars>
      </dgm:prSet>
      <dgm:spPr/>
      <dgm:t>
        <a:bodyPr/>
        <a:lstStyle/>
        <a:p>
          <a:endParaRPr lang="pl-PL"/>
        </a:p>
      </dgm:t>
    </dgm:pt>
    <dgm:pt modelId="{B841EEF9-4D05-4D44-857E-AC3F9A9C5CBA}" type="pres">
      <dgm:prSet presAssocID="{5E2CFF05-D178-4C80-B31F-3077B489E344}" presName="negativeSpace" presStyleCnt="0"/>
      <dgm:spPr/>
    </dgm:pt>
    <dgm:pt modelId="{ECEFB660-6CB3-4D0A-BD1A-4AEBA13A053B}" type="pres">
      <dgm:prSet presAssocID="{5E2CFF05-D178-4C80-B31F-3077B489E344}" presName="childText" presStyleLbl="conFgAcc1" presStyleIdx="1" presStyleCnt="3">
        <dgm:presLayoutVars>
          <dgm:bulletEnabled val="1"/>
        </dgm:presLayoutVars>
      </dgm:prSet>
      <dgm:spPr/>
    </dgm:pt>
    <dgm:pt modelId="{B8E3EC50-B3B5-46C3-9C2A-DBA6BD2EB872}" type="pres">
      <dgm:prSet presAssocID="{AAC9FB8B-CF3D-4039-BF92-16975FD58F10}" presName="spaceBetweenRectangles" presStyleCnt="0"/>
      <dgm:spPr/>
    </dgm:pt>
    <dgm:pt modelId="{3506416C-B9A3-4FD1-9D9A-FBD77B7628A8}" type="pres">
      <dgm:prSet presAssocID="{BB4D389B-CDFD-4D18-9C46-EE0F27CF06C4}" presName="parentLin" presStyleCnt="0"/>
      <dgm:spPr/>
    </dgm:pt>
    <dgm:pt modelId="{54A7CC4A-8B7E-4D53-96EC-7A2D6B1DC684}" type="pres">
      <dgm:prSet presAssocID="{BB4D389B-CDFD-4D18-9C46-EE0F27CF06C4}" presName="parentLeftMargin" presStyleLbl="node1" presStyleIdx="1" presStyleCnt="3"/>
      <dgm:spPr/>
      <dgm:t>
        <a:bodyPr/>
        <a:lstStyle/>
        <a:p>
          <a:endParaRPr lang="pl-PL"/>
        </a:p>
      </dgm:t>
    </dgm:pt>
    <dgm:pt modelId="{627FD7F4-9F44-4746-9E65-C2D727510A1F}" type="pres">
      <dgm:prSet presAssocID="{BB4D389B-CDFD-4D18-9C46-EE0F27CF06C4}" presName="parentText" presStyleLbl="node1" presStyleIdx="2" presStyleCnt="3">
        <dgm:presLayoutVars>
          <dgm:chMax val="0"/>
          <dgm:bulletEnabled val="1"/>
        </dgm:presLayoutVars>
      </dgm:prSet>
      <dgm:spPr/>
      <dgm:t>
        <a:bodyPr/>
        <a:lstStyle/>
        <a:p>
          <a:endParaRPr lang="pl-PL"/>
        </a:p>
      </dgm:t>
    </dgm:pt>
    <dgm:pt modelId="{6707969C-1120-4E28-8BB1-600AA58D4974}" type="pres">
      <dgm:prSet presAssocID="{BB4D389B-CDFD-4D18-9C46-EE0F27CF06C4}" presName="negativeSpace" presStyleCnt="0"/>
      <dgm:spPr/>
    </dgm:pt>
    <dgm:pt modelId="{F807B7A1-B338-41FA-9E22-2279220881D6}" type="pres">
      <dgm:prSet presAssocID="{BB4D389B-CDFD-4D18-9C46-EE0F27CF06C4}" presName="childText" presStyleLbl="conFgAcc1" presStyleIdx="2" presStyleCnt="3">
        <dgm:presLayoutVars>
          <dgm:bulletEnabled val="1"/>
        </dgm:presLayoutVars>
      </dgm:prSet>
      <dgm:spPr/>
    </dgm:pt>
  </dgm:ptLst>
  <dgm:cxnLst>
    <dgm:cxn modelId="{DCA2934D-5DDC-4615-AD92-BA4F987D9967}" srcId="{35931AD4-2486-4EC9-9E06-9B44647AC1A0}" destId="{F94E985B-7325-4872-9D00-173A38C15779}" srcOrd="0" destOrd="0" parTransId="{13DAA811-4001-456A-8624-D908C43A429F}" sibTransId="{154F94FC-4A70-4382-B695-9F275A20A3C6}"/>
    <dgm:cxn modelId="{9815FCB5-DAD2-4DF2-97BC-5AD2817294E3}" type="presOf" srcId="{35931AD4-2486-4EC9-9E06-9B44647AC1A0}" destId="{CD039333-9EF3-46A5-83FC-126608EB5E82}" srcOrd="0" destOrd="0" presId="urn:microsoft.com/office/officeart/2005/8/layout/list1"/>
    <dgm:cxn modelId="{33203202-2626-467C-B204-5B0E5FDBA5EB}" srcId="{35931AD4-2486-4EC9-9E06-9B44647AC1A0}" destId="{5E2CFF05-D178-4C80-B31F-3077B489E344}" srcOrd="1" destOrd="0" parTransId="{863BF352-BD72-43D7-8EC7-7BDB22F93C65}" sibTransId="{AAC9FB8B-CF3D-4039-BF92-16975FD58F10}"/>
    <dgm:cxn modelId="{277820F9-FDED-4BD5-82BA-D22FB8E29B78}" type="presOf" srcId="{F94E985B-7325-4872-9D00-173A38C15779}" destId="{3DBB42C2-E5B8-4330-93F5-255CCD173FDD}" srcOrd="0" destOrd="0" presId="urn:microsoft.com/office/officeart/2005/8/layout/list1"/>
    <dgm:cxn modelId="{07818D36-C51E-49D3-ABBB-F57453C13AA7}" type="presOf" srcId="{F94E985B-7325-4872-9D00-173A38C15779}" destId="{300CA0CE-23B1-41A5-9D66-D21680ED990E}" srcOrd="1" destOrd="0" presId="urn:microsoft.com/office/officeart/2005/8/layout/list1"/>
    <dgm:cxn modelId="{9FF0F431-8D70-496D-AC99-77E511DC39D5}" type="presOf" srcId="{5E2CFF05-D178-4C80-B31F-3077B489E344}" destId="{58D89393-FFB4-4F8B-AEF3-F850CFD313F4}" srcOrd="1" destOrd="0" presId="urn:microsoft.com/office/officeart/2005/8/layout/list1"/>
    <dgm:cxn modelId="{1F65211A-851D-4902-9D4F-48A042DA74AF}" type="presOf" srcId="{BB4D389B-CDFD-4D18-9C46-EE0F27CF06C4}" destId="{627FD7F4-9F44-4746-9E65-C2D727510A1F}" srcOrd="1" destOrd="0" presId="urn:microsoft.com/office/officeart/2005/8/layout/list1"/>
    <dgm:cxn modelId="{E484101D-95B0-4124-856A-A14775F30576}" srcId="{35931AD4-2486-4EC9-9E06-9B44647AC1A0}" destId="{BB4D389B-CDFD-4D18-9C46-EE0F27CF06C4}" srcOrd="2" destOrd="0" parTransId="{F703BC65-C0D3-476E-B23F-04F01D31A011}" sibTransId="{51319F09-3A56-40F7-83D4-94D4CB3D1859}"/>
    <dgm:cxn modelId="{B8FC20E1-D20C-4606-A96A-A68AD4358DCA}" type="presOf" srcId="{BB4D389B-CDFD-4D18-9C46-EE0F27CF06C4}" destId="{54A7CC4A-8B7E-4D53-96EC-7A2D6B1DC684}" srcOrd="0" destOrd="0" presId="urn:microsoft.com/office/officeart/2005/8/layout/list1"/>
    <dgm:cxn modelId="{7C39A10A-5853-46D5-96EA-32279F55BCF3}" type="presOf" srcId="{5E2CFF05-D178-4C80-B31F-3077B489E344}" destId="{4FFD769C-FB0C-401A-8BCA-BB051B996D1D}" srcOrd="0" destOrd="0" presId="urn:microsoft.com/office/officeart/2005/8/layout/list1"/>
    <dgm:cxn modelId="{221E411F-2246-48A3-A1C1-6E46CA1682C8}" type="presParOf" srcId="{CD039333-9EF3-46A5-83FC-126608EB5E82}" destId="{8B01CE85-994A-4EF2-AF1F-FE1F86682FEE}" srcOrd="0" destOrd="0" presId="urn:microsoft.com/office/officeart/2005/8/layout/list1"/>
    <dgm:cxn modelId="{3AE98888-16A4-40DA-8055-EE52C02B9DA1}" type="presParOf" srcId="{8B01CE85-994A-4EF2-AF1F-FE1F86682FEE}" destId="{3DBB42C2-E5B8-4330-93F5-255CCD173FDD}" srcOrd="0" destOrd="0" presId="urn:microsoft.com/office/officeart/2005/8/layout/list1"/>
    <dgm:cxn modelId="{9F777C9B-1F86-484F-AAC1-6751EB651FC2}" type="presParOf" srcId="{8B01CE85-994A-4EF2-AF1F-FE1F86682FEE}" destId="{300CA0CE-23B1-41A5-9D66-D21680ED990E}" srcOrd="1" destOrd="0" presId="urn:microsoft.com/office/officeart/2005/8/layout/list1"/>
    <dgm:cxn modelId="{7A04AEB3-6B0B-488E-9F77-636048E45D14}" type="presParOf" srcId="{CD039333-9EF3-46A5-83FC-126608EB5E82}" destId="{67A7906A-E8F8-4587-8F2E-E041B04D25A5}" srcOrd="1" destOrd="0" presId="urn:microsoft.com/office/officeart/2005/8/layout/list1"/>
    <dgm:cxn modelId="{27484836-27B3-4C60-97ED-C43E07C2A820}" type="presParOf" srcId="{CD039333-9EF3-46A5-83FC-126608EB5E82}" destId="{A2732251-8FF4-4ABD-85C0-A9193578055E}" srcOrd="2" destOrd="0" presId="urn:microsoft.com/office/officeart/2005/8/layout/list1"/>
    <dgm:cxn modelId="{8DB74F00-3EC7-4B7E-A480-A02C37CCA7CD}" type="presParOf" srcId="{CD039333-9EF3-46A5-83FC-126608EB5E82}" destId="{D7D4CD44-8B54-4810-BB3F-43532482DF13}" srcOrd="3" destOrd="0" presId="urn:microsoft.com/office/officeart/2005/8/layout/list1"/>
    <dgm:cxn modelId="{9D3B0609-1917-4BDC-B3FA-3691693315DB}" type="presParOf" srcId="{CD039333-9EF3-46A5-83FC-126608EB5E82}" destId="{E4FC423C-1021-4955-8A11-D94D9756F17D}" srcOrd="4" destOrd="0" presId="urn:microsoft.com/office/officeart/2005/8/layout/list1"/>
    <dgm:cxn modelId="{20433D88-2BEA-49E4-8BB7-1982B6F7AF00}" type="presParOf" srcId="{E4FC423C-1021-4955-8A11-D94D9756F17D}" destId="{4FFD769C-FB0C-401A-8BCA-BB051B996D1D}" srcOrd="0" destOrd="0" presId="urn:microsoft.com/office/officeart/2005/8/layout/list1"/>
    <dgm:cxn modelId="{30C3ACD4-8086-484F-BF9B-A192D868C46E}" type="presParOf" srcId="{E4FC423C-1021-4955-8A11-D94D9756F17D}" destId="{58D89393-FFB4-4F8B-AEF3-F850CFD313F4}" srcOrd="1" destOrd="0" presId="urn:microsoft.com/office/officeart/2005/8/layout/list1"/>
    <dgm:cxn modelId="{FC4D91AC-CAFF-421D-BD00-047FBA4904D6}" type="presParOf" srcId="{CD039333-9EF3-46A5-83FC-126608EB5E82}" destId="{B841EEF9-4D05-4D44-857E-AC3F9A9C5CBA}" srcOrd="5" destOrd="0" presId="urn:microsoft.com/office/officeart/2005/8/layout/list1"/>
    <dgm:cxn modelId="{40ABA1FB-550F-46FB-AE4F-BD79650D8F64}" type="presParOf" srcId="{CD039333-9EF3-46A5-83FC-126608EB5E82}" destId="{ECEFB660-6CB3-4D0A-BD1A-4AEBA13A053B}" srcOrd="6" destOrd="0" presId="urn:microsoft.com/office/officeart/2005/8/layout/list1"/>
    <dgm:cxn modelId="{515ABC48-5482-48A7-8E34-3BF453D8F35A}" type="presParOf" srcId="{CD039333-9EF3-46A5-83FC-126608EB5E82}" destId="{B8E3EC50-B3B5-46C3-9C2A-DBA6BD2EB872}" srcOrd="7" destOrd="0" presId="urn:microsoft.com/office/officeart/2005/8/layout/list1"/>
    <dgm:cxn modelId="{586E9C7C-96A8-4658-9C33-A7B6F1B05C52}" type="presParOf" srcId="{CD039333-9EF3-46A5-83FC-126608EB5E82}" destId="{3506416C-B9A3-4FD1-9D9A-FBD77B7628A8}" srcOrd="8" destOrd="0" presId="urn:microsoft.com/office/officeart/2005/8/layout/list1"/>
    <dgm:cxn modelId="{CB2A001A-1BE9-4528-A27E-4F5F48232D1A}" type="presParOf" srcId="{3506416C-B9A3-4FD1-9D9A-FBD77B7628A8}" destId="{54A7CC4A-8B7E-4D53-96EC-7A2D6B1DC684}" srcOrd="0" destOrd="0" presId="urn:microsoft.com/office/officeart/2005/8/layout/list1"/>
    <dgm:cxn modelId="{9EBBD75B-3ACE-42B6-BBF4-9ED87D55CA60}" type="presParOf" srcId="{3506416C-B9A3-4FD1-9D9A-FBD77B7628A8}" destId="{627FD7F4-9F44-4746-9E65-C2D727510A1F}" srcOrd="1" destOrd="0" presId="urn:microsoft.com/office/officeart/2005/8/layout/list1"/>
    <dgm:cxn modelId="{68AABEA8-9F8C-4C59-AB3F-FB6A434922BC}" type="presParOf" srcId="{CD039333-9EF3-46A5-83FC-126608EB5E82}" destId="{6707969C-1120-4E28-8BB1-600AA58D4974}" srcOrd="9" destOrd="0" presId="urn:microsoft.com/office/officeart/2005/8/layout/list1"/>
    <dgm:cxn modelId="{0012C396-589B-433B-B7F1-D95C2CFE6FF3}" type="presParOf" srcId="{CD039333-9EF3-46A5-83FC-126608EB5E82}" destId="{F807B7A1-B338-41FA-9E22-2279220881D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CD7B2B-B545-4EAF-8D20-3D14618672F8}" type="doc">
      <dgm:prSet loTypeId="urn:microsoft.com/office/officeart/2005/8/layout/gear1" loCatId="process" qsTypeId="urn:microsoft.com/office/officeart/2005/8/quickstyle/simple1" qsCatId="simple" csTypeId="urn:microsoft.com/office/officeart/2005/8/colors/accent1_1" csCatId="accent1" phldr="1"/>
      <dgm:spPr/>
      <dgm:t>
        <a:bodyPr/>
        <a:lstStyle/>
        <a:p>
          <a:endParaRPr lang="pl-PL"/>
        </a:p>
      </dgm:t>
    </dgm:pt>
    <dgm:pt modelId="{EFCBA47E-10D2-4F16-A3A8-DEDB854BA8DB}">
      <dgm:prSet phldrT="[Tekst]"/>
      <dgm:spPr/>
      <dgm:t>
        <a:bodyPr/>
        <a:lstStyle/>
        <a:p>
          <a:r>
            <a:rPr lang="pl-PL" b="1" dirty="0" smtClean="0"/>
            <a:t>Kwestionariusz kompetencji personalnych </a:t>
          </a:r>
          <a:br>
            <a:rPr lang="pl-PL" b="1" dirty="0" smtClean="0"/>
          </a:br>
          <a:r>
            <a:rPr lang="pl-PL" b="1" dirty="0" smtClean="0"/>
            <a:t>i społecznych </a:t>
          </a:r>
          <a:br>
            <a:rPr lang="pl-PL" b="1" dirty="0" smtClean="0"/>
          </a:br>
          <a:r>
            <a:rPr lang="pl-PL" b="1" dirty="0" smtClean="0"/>
            <a:t>w zawodach społecznych </a:t>
          </a:r>
          <a:br>
            <a:rPr lang="pl-PL" b="1" dirty="0" smtClean="0"/>
          </a:br>
          <a:r>
            <a:rPr lang="pl-PL" b="1" dirty="0" smtClean="0"/>
            <a:t>(</a:t>
          </a:r>
          <a:r>
            <a:rPr lang="pl-PL" b="1" dirty="0" err="1" smtClean="0"/>
            <a:t>KKPS-ZS</a:t>
          </a:r>
          <a:r>
            <a:rPr lang="pl-PL" b="1" dirty="0" smtClean="0"/>
            <a:t>)</a:t>
          </a:r>
          <a:endParaRPr lang="pl-PL" b="1" dirty="0"/>
        </a:p>
      </dgm:t>
    </dgm:pt>
    <dgm:pt modelId="{215976D6-DB4A-4CDF-9F18-839F7A0B3641}" type="parTrans" cxnId="{240B3EB3-C578-40A7-BBEB-9031428A6090}">
      <dgm:prSet/>
      <dgm:spPr/>
      <dgm:t>
        <a:bodyPr/>
        <a:lstStyle/>
        <a:p>
          <a:endParaRPr lang="pl-PL" b="1"/>
        </a:p>
      </dgm:t>
    </dgm:pt>
    <dgm:pt modelId="{FB9D95FA-FDC4-425C-9836-71DC575614C1}" type="sibTrans" cxnId="{240B3EB3-C578-40A7-BBEB-9031428A6090}">
      <dgm:prSet/>
      <dgm:spPr/>
      <dgm:t>
        <a:bodyPr/>
        <a:lstStyle/>
        <a:p>
          <a:endParaRPr lang="pl-PL" b="1"/>
        </a:p>
      </dgm:t>
    </dgm:pt>
    <dgm:pt modelId="{5DC5F327-4297-4103-9853-A0D1A86A98E0}">
      <dgm:prSet/>
      <dgm:spPr/>
      <dgm:t>
        <a:bodyPr/>
        <a:lstStyle/>
        <a:p>
          <a:r>
            <a:rPr lang="pl-PL" b="1" dirty="0" smtClean="0"/>
            <a:t>Kwestionariusz  predyspozycji zawodowych </a:t>
          </a:r>
          <a:br>
            <a:rPr lang="pl-PL" b="1" dirty="0" smtClean="0"/>
          </a:br>
          <a:r>
            <a:rPr lang="pl-PL" b="1" dirty="0" smtClean="0"/>
            <a:t>w zawodach społecznych (</a:t>
          </a:r>
          <a:r>
            <a:rPr lang="pl-PL" b="1" dirty="0" err="1" smtClean="0"/>
            <a:t>KPZ-ZS</a:t>
          </a:r>
          <a:r>
            <a:rPr lang="pl-PL" b="1" dirty="0" smtClean="0"/>
            <a:t>)</a:t>
          </a:r>
        </a:p>
      </dgm:t>
    </dgm:pt>
    <dgm:pt modelId="{4B163252-518C-4C04-8F09-1A11F4A008CC}" type="parTrans" cxnId="{BA5F2B4A-04E4-4362-B9E8-725CBE1B1739}">
      <dgm:prSet/>
      <dgm:spPr/>
      <dgm:t>
        <a:bodyPr/>
        <a:lstStyle/>
        <a:p>
          <a:endParaRPr lang="pl-PL" b="1"/>
        </a:p>
      </dgm:t>
    </dgm:pt>
    <dgm:pt modelId="{880EC7F2-3634-409F-BFB6-23AB513F30C4}" type="sibTrans" cxnId="{BA5F2B4A-04E4-4362-B9E8-725CBE1B1739}">
      <dgm:prSet/>
      <dgm:spPr/>
      <dgm:t>
        <a:bodyPr/>
        <a:lstStyle/>
        <a:p>
          <a:endParaRPr lang="pl-PL" b="1"/>
        </a:p>
      </dgm:t>
    </dgm:pt>
    <dgm:pt modelId="{8245D1C8-7FAF-4D99-89CF-E149688B6708}" type="pres">
      <dgm:prSet presAssocID="{90CD7B2B-B545-4EAF-8D20-3D14618672F8}" presName="composite" presStyleCnt="0">
        <dgm:presLayoutVars>
          <dgm:chMax val="3"/>
          <dgm:animLvl val="lvl"/>
          <dgm:resizeHandles val="exact"/>
        </dgm:presLayoutVars>
      </dgm:prSet>
      <dgm:spPr/>
      <dgm:t>
        <a:bodyPr/>
        <a:lstStyle/>
        <a:p>
          <a:endParaRPr lang="pl-PL"/>
        </a:p>
      </dgm:t>
    </dgm:pt>
    <dgm:pt modelId="{3CACDC49-E202-44BE-8306-67256ABF11B9}" type="pres">
      <dgm:prSet presAssocID="{EFCBA47E-10D2-4F16-A3A8-DEDB854BA8DB}" presName="gear1" presStyleLbl="node1" presStyleIdx="0" presStyleCnt="2">
        <dgm:presLayoutVars>
          <dgm:chMax val="1"/>
          <dgm:bulletEnabled val="1"/>
        </dgm:presLayoutVars>
      </dgm:prSet>
      <dgm:spPr/>
      <dgm:t>
        <a:bodyPr/>
        <a:lstStyle/>
        <a:p>
          <a:endParaRPr lang="pl-PL"/>
        </a:p>
      </dgm:t>
    </dgm:pt>
    <dgm:pt modelId="{452AC6F2-5E3A-446C-BD77-1E1B76045ECE}" type="pres">
      <dgm:prSet presAssocID="{EFCBA47E-10D2-4F16-A3A8-DEDB854BA8DB}" presName="gear1srcNode" presStyleLbl="node1" presStyleIdx="0" presStyleCnt="2"/>
      <dgm:spPr/>
      <dgm:t>
        <a:bodyPr/>
        <a:lstStyle/>
        <a:p>
          <a:endParaRPr lang="pl-PL"/>
        </a:p>
      </dgm:t>
    </dgm:pt>
    <dgm:pt modelId="{6296B594-8E6E-4FC6-8B58-616ED431A2BB}" type="pres">
      <dgm:prSet presAssocID="{EFCBA47E-10D2-4F16-A3A8-DEDB854BA8DB}" presName="gear1dstNode" presStyleLbl="node1" presStyleIdx="0" presStyleCnt="2"/>
      <dgm:spPr/>
      <dgm:t>
        <a:bodyPr/>
        <a:lstStyle/>
        <a:p>
          <a:endParaRPr lang="pl-PL"/>
        </a:p>
      </dgm:t>
    </dgm:pt>
    <dgm:pt modelId="{C97E4C27-7963-4899-B0E2-D00E8D545DD5}" type="pres">
      <dgm:prSet presAssocID="{5DC5F327-4297-4103-9853-A0D1A86A98E0}" presName="gear2" presStyleLbl="node1" presStyleIdx="1" presStyleCnt="2" custScaleX="149521" custScaleY="148874" custLinFactNeighborX="-33854" custLinFactNeighborY="-10188">
        <dgm:presLayoutVars>
          <dgm:chMax val="1"/>
          <dgm:bulletEnabled val="1"/>
        </dgm:presLayoutVars>
      </dgm:prSet>
      <dgm:spPr/>
      <dgm:t>
        <a:bodyPr/>
        <a:lstStyle/>
        <a:p>
          <a:endParaRPr lang="pl-PL"/>
        </a:p>
      </dgm:t>
    </dgm:pt>
    <dgm:pt modelId="{1FDEC440-DC24-407E-9792-AEBBB65A6399}" type="pres">
      <dgm:prSet presAssocID="{5DC5F327-4297-4103-9853-A0D1A86A98E0}" presName="gear2srcNode" presStyleLbl="node1" presStyleIdx="1" presStyleCnt="2"/>
      <dgm:spPr/>
      <dgm:t>
        <a:bodyPr/>
        <a:lstStyle/>
        <a:p>
          <a:endParaRPr lang="pl-PL"/>
        </a:p>
      </dgm:t>
    </dgm:pt>
    <dgm:pt modelId="{D9B35CE4-1752-4091-879E-FFEF5D476882}" type="pres">
      <dgm:prSet presAssocID="{5DC5F327-4297-4103-9853-A0D1A86A98E0}" presName="gear2dstNode" presStyleLbl="node1" presStyleIdx="1" presStyleCnt="2"/>
      <dgm:spPr/>
      <dgm:t>
        <a:bodyPr/>
        <a:lstStyle/>
        <a:p>
          <a:endParaRPr lang="pl-PL"/>
        </a:p>
      </dgm:t>
    </dgm:pt>
    <dgm:pt modelId="{A709B84C-8E20-4DAB-8A75-40E3F0BA79AC}" type="pres">
      <dgm:prSet presAssocID="{FB9D95FA-FDC4-425C-9836-71DC575614C1}" presName="connector1" presStyleLbl="sibTrans2D1" presStyleIdx="0" presStyleCnt="2"/>
      <dgm:spPr/>
      <dgm:t>
        <a:bodyPr/>
        <a:lstStyle/>
        <a:p>
          <a:endParaRPr lang="pl-PL"/>
        </a:p>
      </dgm:t>
    </dgm:pt>
    <dgm:pt modelId="{0F35CA70-67AE-405B-B105-6A75E3AD0281}" type="pres">
      <dgm:prSet presAssocID="{880EC7F2-3634-409F-BFB6-23AB513F30C4}" presName="connector2" presStyleLbl="sibTrans2D1" presStyleIdx="1" presStyleCnt="2" custLinFactNeighborX="-39955" custLinFactNeighborY="-17566"/>
      <dgm:spPr/>
      <dgm:t>
        <a:bodyPr/>
        <a:lstStyle/>
        <a:p>
          <a:endParaRPr lang="pl-PL"/>
        </a:p>
      </dgm:t>
    </dgm:pt>
  </dgm:ptLst>
  <dgm:cxnLst>
    <dgm:cxn modelId="{25263967-A761-4CEE-B9E5-6A8D562AC203}" type="presOf" srcId="{5DC5F327-4297-4103-9853-A0D1A86A98E0}" destId="{1FDEC440-DC24-407E-9792-AEBBB65A6399}" srcOrd="1" destOrd="0" presId="urn:microsoft.com/office/officeart/2005/8/layout/gear1"/>
    <dgm:cxn modelId="{332A57AD-B2F6-410B-B77E-4D358CC8A64D}" type="presOf" srcId="{880EC7F2-3634-409F-BFB6-23AB513F30C4}" destId="{0F35CA70-67AE-405B-B105-6A75E3AD0281}" srcOrd="0" destOrd="0" presId="urn:microsoft.com/office/officeart/2005/8/layout/gear1"/>
    <dgm:cxn modelId="{8B260909-2B2F-4CA4-AEB1-90BFEAD7962B}" type="presOf" srcId="{5DC5F327-4297-4103-9853-A0D1A86A98E0}" destId="{D9B35CE4-1752-4091-879E-FFEF5D476882}" srcOrd="2" destOrd="0" presId="urn:microsoft.com/office/officeart/2005/8/layout/gear1"/>
    <dgm:cxn modelId="{A62F4ABE-0B7A-4102-9A36-74D04B0E1071}" type="presOf" srcId="{5DC5F327-4297-4103-9853-A0D1A86A98E0}" destId="{C97E4C27-7963-4899-B0E2-D00E8D545DD5}" srcOrd="0" destOrd="0" presId="urn:microsoft.com/office/officeart/2005/8/layout/gear1"/>
    <dgm:cxn modelId="{3EF623A2-4739-4251-949E-B847F8760051}" type="presOf" srcId="{EFCBA47E-10D2-4F16-A3A8-DEDB854BA8DB}" destId="{6296B594-8E6E-4FC6-8B58-616ED431A2BB}" srcOrd="2" destOrd="0" presId="urn:microsoft.com/office/officeart/2005/8/layout/gear1"/>
    <dgm:cxn modelId="{6C10473F-3887-4C48-8B22-1FB2B5DF4CD0}" type="presOf" srcId="{EFCBA47E-10D2-4F16-A3A8-DEDB854BA8DB}" destId="{452AC6F2-5E3A-446C-BD77-1E1B76045ECE}" srcOrd="1" destOrd="0" presId="urn:microsoft.com/office/officeart/2005/8/layout/gear1"/>
    <dgm:cxn modelId="{240B3EB3-C578-40A7-BBEB-9031428A6090}" srcId="{90CD7B2B-B545-4EAF-8D20-3D14618672F8}" destId="{EFCBA47E-10D2-4F16-A3A8-DEDB854BA8DB}" srcOrd="0" destOrd="0" parTransId="{215976D6-DB4A-4CDF-9F18-839F7A0B3641}" sibTransId="{FB9D95FA-FDC4-425C-9836-71DC575614C1}"/>
    <dgm:cxn modelId="{C993E787-06CF-42A0-A140-4BAD85245193}" type="presOf" srcId="{FB9D95FA-FDC4-425C-9836-71DC575614C1}" destId="{A709B84C-8E20-4DAB-8A75-40E3F0BA79AC}" srcOrd="0" destOrd="0" presId="urn:microsoft.com/office/officeart/2005/8/layout/gear1"/>
    <dgm:cxn modelId="{5BEB529D-8F83-4008-A679-7EAF1B4FBFDF}" type="presOf" srcId="{90CD7B2B-B545-4EAF-8D20-3D14618672F8}" destId="{8245D1C8-7FAF-4D99-89CF-E149688B6708}" srcOrd="0" destOrd="0" presId="urn:microsoft.com/office/officeart/2005/8/layout/gear1"/>
    <dgm:cxn modelId="{F4DF1391-CC2B-4F6B-BD4E-8605443765B8}" type="presOf" srcId="{EFCBA47E-10D2-4F16-A3A8-DEDB854BA8DB}" destId="{3CACDC49-E202-44BE-8306-67256ABF11B9}" srcOrd="0" destOrd="0" presId="urn:microsoft.com/office/officeart/2005/8/layout/gear1"/>
    <dgm:cxn modelId="{BA5F2B4A-04E4-4362-B9E8-725CBE1B1739}" srcId="{90CD7B2B-B545-4EAF-8D20-3D14618672F8}" destId="{5DC5F327-4297-4103-9853-A0D1A86A98E0}" srcOrd="1" destOrd="0" parTransId="{4B163252-518C-4C04-8F09-1A11F4A008CC}" sibTransId="{880EC7F2-3634-409F-BFB6-23AB513F30C4}"/>
    <dgm:cxn modelId="{E6313E5F-B3AC-4C7F-8083-9AAD47F0DC91}" type="presParOf" srcId="{8245D1C8-7FAF-4D99-89CF-E149688B6708}" destId="{3CACDC49-E202-44BE-8306-67256ABF11B9}" srcOrd="0" destOrd="0" presId="urn:microsoft.com/office/officeart/2005/8/layout/gear1"/>
    <dgm:cxn modelId="{8AE87EFF-9BE8-45F0-9EDF-7502B349C36A}" type="presParOf" srcId="{8245D1C8-7FAF-4D99-89CF-E149688B6708}" destId="{452AC6F2-5E3A-446C-BD77-1E1B76045ECE}" srcOrd="1" destOrd="0" presId="urn:microsoft.com/office/officeart/2005/8/layout/gear1"/>
    <dgm:cxn modelId="{4C55A71E-99F8-4CCB-9012-6ABFE71F6F90}" type="presParOf" srcId="{8245D1C8-7FAF-4D99-89CF-E149688B6708}" destId="{6296B594-8E6E-4FC6-8B58-616ED431A2BB}" srcOrd="2" destOrd="0" presId="urn:microsoft.com/office/officeart/2005/8/layout/gear1"/>
    <dgm:cxn modelId="{0B130C51-B089-4860-B4D7-0669B2224E5F}" type="presParOf" srcId="{8245D1C8-7FAF-4D99-89CF-E149688B6708}" destId="{C97E4C27-7963-4899-B0E2-D00E8D545DD5}" srcOrd="3" destOrd="0" presId="urn:microsoft.com/office/officeart/2005/8/layout/gear1"/>
    <dgm:cxn modelId="{5D31B699-251A-4FDD-94D9-5C18043F2419}" type="presParOf" srcId="{8245D1C8-7FAF-4D99-89CF-E149688B6708}" destId="{1FDEC440-DC24-407E-9792-AEBBB65A6399}" srcOrd="4" destOrd="0" presId="urn:microsoft.com/office/officeart/2005/8/layout/gear1"/>
    <dgm:cxn modelId="{5FB853CC-11E5-4CF2-BC8D-648619CBBD2A}" type="presParOf" srcId="{8245D1C8-7FAF-4D99-89CF-E149688B6708}" destId="{D9B35CE4-1752-4091-879E-FFEF5D476882}" srcOrd="5" destOrd="0" presId="urn:microsoft.com/office/officeart/2005/8/layout/gear1"/>
    <dgm:cxn modelId="{9757967F-03A4-4C31-8DF0-9196D2B41F4B}" type="presParOf" srcId="{8245D1C8-7FAF-4D99-89CF-E149688B6708}" destId="{A709B84C-8E20-4DAB-8A75-40E3F0BA79AC}" srcOrd="6" destOrd="0" presId="urn:microsoft.com/office/officeart/2005/8/layout/gear1"/>
    <dgm:cxn modelId="{CCA03ED3-869B-4DA3-849D-38302EFC0979}" type="presParOf" srcId="{8245D1C8-7FAF-4D99-89CF-E149688B6708}" destId="{0F35CA70-67AE-405B-B105-6A75E3AD0281}" srcOrd="7"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44AE7B-0F43-4465-8AD9-170A8C252A09}"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pl-PL"/>
        </a:p>
      </dgm:t>
    </dgm:pt>
    <dgm:pt modelId="{576EB0CD-DDF1-4986-97AC-401CB7646D82}">
      <dgm:prSet phldrT="[Tekst]"/>
      <dgm:spPr/>
      <dgm:t>
        <a:bodyPr/>
        <a:lstStyle/>
        <a:p>
          <a:r>
            <a:rPr lang="pl-PL" dirty="0" smtClean="0"/>
            <a:t>1. Jest gotów do wykonywania czynności opiekuńczo-wspierających  na rzecz osób zależnych tj. z niepełnosprawnością; starszych; podopiecznych; chorych i niesamodzielnych i /oraz ich rodzin; </a:t>
          </a:r>
          <a:endParaRPr lang="pl-PL" dirty="0"/>
        </a:p>
      </dgm:t>
    </dgm:pt>
    <dgm:pt modelId="{00C2DF1D-D19C-4AD7-B32F-27D0DC2CB2A5}" type="parTrans" cxnId="{45C9837E-26CA-4F02-B0CE-539080EB6B12}">
      <dgm:prSet/>
      <dgm:spPr/>
      <dgm:t>
        <a:bodyPr/>
        <a:lstStyle/>
        <a:p>
          <a:endParaRPr lang="pl-PL"/>
        </a:p>
      </dgm:t>
    </dgm:pt>
    <dgm:pt modelId="{9FB37973-0804-4F70-BB3D-36BBB5E16EC2}" type="sibTrans" cxnId="{45C9837E-26CA-4F02-B0CE-539080EB6B12}">
      <dgm:prSet/>
      <dgm:spPr/>
      <dgm:t>
        <a:bodyPr/>
        <a:lstStyle/>
        <a:p>
          <a:endParaRPr lang="pl-PL"/>
        </a:p>
      </dgm:t>
    </dgm:pt>
    <dgm:pt modelId="{3BC005B7-B52E-4B03-956F-C27BD334D961}">
      <dgm:prSet/>
      <dgm:spPr/>
      <dgm:t>
        <a:bodyPr/>
        <a:lstStyle/>
        <a:p>
          <a:r>
            <a:rPr lang="pl-PL" smtClean="0"/>
            <a:t>2. Jest gotów do planowania i organizowania zadań opiekuńczo - wspierających na rzecz osób  zależnych; </a:t>
          </a:r>
          <a:endParaRPr lang="pl-PL" dirty="0" smtClean="0"/>
        </a:p>
      </dgm:t>
    </dgm:pt>
    <dgm:pt modelId="{6272DFEF-5C92-4032-BBEE-620874F5CD1C}" type="parTrans" cxnId="{4743BF33-7B34-44C1-9D74-77B093545EE2}">
      <dgm:prSet/>
      <dgm:spPr/>
      <dgm:t>
        <a:bodyPr/>
        <a:lstStyle/>
        <a:p>
          <a:endParaRPr lang="pl-PL"/>
        </a:p>
      </dgm:t>
    </dgm:pt>
    <dgm:pt modelId="{9AF44E8C-5077-4EAE-B9B4-C6517C3569EB}" type="sibTrans" cxnId="{4743BF33-7B34-44C1-9D74-77B093545EE2}">
      <dgm:prSet/>
      <dgm:spPr/>
      <dgm:t>
        <a:bodyPr/>
        <a:lstStyle/>
        <a:p>
          <a:endParaRPr lang="pl-PL"/>
        </a:p>
      </dgm:t>
    </dgm:pt>
    <dgm:pt modelId="{4B85D353-F2F1-4ED1-9F33-7BA3B2A62FC2}">
      <dgm:prSet/>
      <dgm:spPr/>
      <dgm:t>
        <a:bodyPr/>
        <a:lstStyle/>
        <a:p>
          <a:r>
            <a:rPr lang="pl-PL" dirty="0" smtClean="0"/>
            <a:t>3. Jest gotów do aktywizowania osób zależnych do samodzielności życiowej; </a:t>
          </a:r>
        </a:p>
      </dgm:t>
    </dgm:pt>
    <dgm:pt modelId="{270139D2-2D6E-4CC7-B274-E7C9DA015C8F}" type="parTrans" cxnId="{551FC0A2-40B9-4D2D-B427-211501C431C6}">
      <dgm:prSet/>
      <dgm:spPr/>
      <dgm:t>
        <a:bodyPr/>
        <a:lstStyle/>
        <a:p>
          <a:endParaRPr lang="pl-PL"/>
        </a:p>
      </dgm:t>
    </dgm:pt>
    <dgm:pt modelId="{42A4DFDC-9CF3-4840-9117-6B030C6D9C8B}" type="sibTrans" cxnId="{551FC0A2-40B9-4D2D-B427-211501C431C6}">
      <dgm:prSet/>
      <dgm:spPr/>
      <dgm:t>
        <a:bodyPr/>
        <a:lstStyle/>
        <a:p>
          <a:endParaRPr lang="pl-PL"/>
        </a:p>
      </dgm:t>
    </dgm:pt>
    <dgm:pt modelId="{B7AAC4A2-9B3D-4527-910C-43FA3E0B235C}">
      <dgm:prSet/>
      <dgm:spPr/>
      <dgm:t>
        <a:bodyPr/>
        <a:lstStyle/>
        <a:p>
          <a:r>
            <a:rPr lang="pl-PL" smtClean="0"/>
            <a:t>4. Jest gotów do animowania działań społecznych  na rzecz osób zależnych; </a:t>
          </a:r>
          <a:endParaRPr lang="pl-PL" dirty="0" smtClean="0"/>
        </a:p>
      </dgm:t>
    </dgm:pt>
    <dgm:pt modelId="{353319A5-6D9B-4C30-991D-986E35A74AD0}" type="parTrans" cxnId="{8F141B42-0588-4F3D-8DD2-39FC83C93AB0}">
      <dgm:prSet/>
      <dgm:spPr/>
      <dgm:t>
        <a:bodyPr/>
        <a:lstStyle/>
        <a:p>
          <a:endParaRPr lang="pl-PL"/>
        </a:p>
      </dgm:t>
    </dgm:pt>
    <dgm:pt modelId="{D0CD4912-F6E3-4900-B235-481DDA441AD9}" type="sibTrans" cxnId="{8F141B42-0588-4F3D-8DD2-39FC83C93AB0}">
      <dgm:prSet/>
      <dgm:spPr/>
      <dgm:t>
        <a:bodyPr/>
        <a:lstStyle/>
        <a:p>
          <a:endParaRPr lang="pl-PL"/>
        </a:p>
      </dgm:t>
    </dgm:pt>
    <dgm:pt modelId="{24DDB318-2837-4F5A-A6E8-0D97E97D52C5}">
      <dgm:prSet/>
      <dgm:spPr/>
      <dgm:t>
        <a:bodyPr/>
        <a:lstStyle/>
        <a:p>
          <a:r>
            <a:rPr lang="pl-PL" smtClean="0"/>
            <a:t>5. Jest gotów do rozpoznawania problemów osób zależnych, przeprowadzania wywiadu środowiskowego i projektowania adekwatnych działań  pomocowych (opiekuńczo - wspierających, aktywizujących i innych - zależnych od sytuacji); </a:t>
          </a:r>
          <a:endParaRPr lang="pl-PL" dirty="0" smtClean="0"/>
        </a:p>
      </dgm:t>
    </dgm:pt>
    <dgm:pt modelId="{8EA54DB8-4CBB-4173-90D1-BCB431D45539}" type="parTrans" cxnId="{1A206C56-A4E4-4FB8-90F6-DB2FF12140D3}">
      <dgm:prSet/>
      <dgm:spPr/>
      <dgm:t>
        <a:bodyPr/>
        <a:lstStyle/>
        <a:p>
          <a:endParaRPr lang="pl-PL"/>
        </a:p>
      </dgm:t>
    </dgm:pt>
    <dgm:pt modelId="{92D16DB0-FFF3-455B-BEF5-E4BE263414A0}" type="sibTrans" cxnId="{1A206C56-A4E4-4FB8-90F6-DB2FF12140D3}">
      <dgm:prSet/>
      <dgm:spPr/>
      <dgm:t>
        <a:bodyPr/>
        <a:lstStyle/>
        <a:p>
          <a:endParaRPr lang="pl-PL"/>
        </a:p>
      </dgm:t>
    </dgm:pt>
    <dgm:pt modelId="{EE03006A-B2D7-4845-9830-1A7BBC29D67C}">
      <dgm:prSet/>
      <dgm:spPr/>
      <dgm:t>
        <a:bodyPr/>
        <a:lstStyle/>
        <a:p>
          <a:r>
            <a:rPr lang="pl-PL" smtClean="0"/>
            <a:t>6. Jest gotów do analizy i oceny przyczyny powstawania trudnych sytuacji życiowych osób i rodzin, powodujących zapotrzebowanie na wsparcie ze strony pomocy społecznej. </a:t>
          </a:r>
          <a:endParaRPr lang="pl-PL" dirty="0" smtClean="0"/>
        </a:p>
      </dgm:t>
    </dgm:pt>
    <dgm:pt modelId="{F3592397-C1B2-4829-9DDE-2F91131C3772}" type="parTrans" cxnId="{F0CD119A-AAA0-4E22-9982-4C9832EEC620}">
      <dgm:prSet/>
      <dgm:spPr/>
      <dgm:t>
        <a:bodyPr/>
        <a:lstStyle/>
        <a:p>
          <a:endParaRPr lang="pl-PL"/>
        </a:p>
      </dgm:t>
    </dgm:pt>
    <dgm:pt modelId="{7C0566DC-A76E-491F-869E-6627341154AB}" type="sibTrans" cxnId="{F0CD119A-AAA0-4E22-9982-4C9832EEC620}">
      <dgm:prSet/>
      <dgm:spPr/>
      <dgm:t>
        <a:bodyPr/>
        <a:lstStyle/>
        <a:p>
          <a:endParaRPr lang="pl-PL"/>
        </a:p>
      </dgm:t>
    </dgm:pt>
    <dgm:pt modelId="{F50CF796-B285-4217-8811-A12510EA43F3}" type="pres">
      <dgm:prSet presAssocID="{C144AE7B-0F43-4465-8AD9-170A8C252A09}" presName="Name0" presStyleCnt="0">
        <dgm:presLayoutVars>
          <dgm:dir/>
          <dgm:resizeHandles val="exact"/>
        </dgm:presLayoutVars>
      </dgm:prSet>
      <dgm:spPr/>
      <dgm:t>
        <a:bodyPr/>
        <a:lstStyle/>
        <a:p>
          <a:endParaRPr lang="pl-PL"/>
        </a:p>
      </dgm:t>
    </dgm:pt>
    <dgm:pt modelId="{FC9F924F-B1E6-49CC-B772-0D5EA8711046}" type="pres">
      <dgm:prSet presAssocID="{576EB0CD-DDF1-4986-97AC-401CB7646D82}" presName="node" presStyleLbl="node1" presStyleIdx="0" presStyleCnt="6">
        <dgm:presLayoutVars>
          <dgm:bulletEnabled val="1"/>
        </dgm:presLayoutVars>
      </dgm:prSet>
      <dgm:spPr/>
      <dgm:t>
        <a:bodyPr/>
        <a:lstStyle/>
        <a:p>
          <a:endParaRPr lang="pl-PL"/>
        </a:p>
      </dgm:t>
    </dgm:pt>
    <dgm:pt modelId="{55DF743C-5607-4584-BAB8-C56EF2885452}" type="pres">
      <dgm:prSet presAssocID="{9FB37973-0804-4F70-BB3D-36BBB5E16EC2}" presName="sibTrans" presStyleLbl="sibTrans1D1" presStyleIdx="0" presStyleCnt="5"/>
      <dgm:spPr/>
      <dgm:t>
        <a:bodyPr/>
        <a:lstStyle/>
        <a:p>
          <a:endParaRPr lang="pl-PL"/>
        </a:p>
      </dgm:t>
    </dgm:pt>
    <dgm:pt modelId="{887C95D2-9C93-432E-AF0C-9278AC4753D3}" type="pres">
      <dgm:prSet presAssocID="{9FB37973-0804-4F70-BB3D-36BBB5E16EC2}" presName="connectorText" presStyleLbl="sibTrans1D1" presStyleIdx="0" presStyleCnt="5"/>
      <dgm:spPr/>
      <dgm:t>
        <a:bodyPr/>
        <a:lstStyle/>
        <a:p>
          <a:endParaRPr lang="pl-PL"/>
        </a:p>
      </dgm:t>
    </dgm:pt>
    <dgm:pt modelId="{C154ED51-D08B-456D-9CE8-53D0D12AC747}" type="pres">
      <dgm:prSet presAssocID="{3BC005B7-B52E-4B03-956F-C27BD334D961}" presName="node" presStyleLbl="node1" presStyleIdx="1" presStyleCnt="6">
        <dgm:presLayoutVars>
          <dgm:bulletEnabled val="1"/>
        </dgm:presLayoutVars>
      </dgm:prSet>
      <dgm:spPr/>
      <dgm:t>
        <a:bodyPr/>
        <a:lstStyle/>
        <a:p>
          <a:endParaRPr lang="pl-PL"/>
        </a:p>
      </dgm:t>
    </dgm:pt>
    <dgm:pt modelId="{5FF2D8FE-D7D5-4F03-BE7E-B552188157CD}" type="pres">
      <dgm:prSet presAssocID="{9AF44E8C-5077-4EAE-B9B4-C6517C3569EB}" presName="sibTrans" presStyleLbl="sibTrans1D1" presStyleIdx="1" presStyleCnt="5"/>
      <dgm:spPr/>
      <dgm:t>
        <a:bodyPr/>
        <a:lstStyle/>
        <a:p>
          <a:endParaRPr lang="pl-PL"/>
        </a:p>
      </dgm:t>
    </dgm:pt>
    <dgm:pt modelId="{DD753223-0655-41C6-947D-70F0C2295361}" type="pres">
      <dgm:prSet presAssocID="{9AF44E8C-5077-4EAE-B9B4-C6517C3569EB}" presName="connectorText" presStyleLbl="sibTrans1D1" presStyleIdx="1" presStyleCnt="5"/>
      <dgm:spPr/>
      <dgm:t>
        <a:bodyPr/>
        <a:lstStyle/>
        <a:p>
          <a:endParaRPr lang="pl-PL"/>
        </a:p>
      </dgm:t>
    </dgm:pt>
    <dgm:pt modelId="{F370CEBB-6E92-4ABD-AF97-F0A207DAD21A}" type="pres">
      <dgm:prSet presAssocID="{4B85D353-F2F1-4ED1-9F33-7BA3B2A62FC2}" presName="node" presStyleLbl="node1" presStyleIdx="2" presStyleCnt="6">
        <dgm:presLayoutVars>
          <dgm:bulletEnabled val="1"/>
        </dgm:presLayoutVars>
      </dgm:prSet>
      <dgm:spPr/>
      <dgm:t>
        <a:bodyPr/>
        <a:lstStyle/>
        <a:p>
          <a:endParaRPr lang="pl-PL"/>
        </a:p>
      </dgm:t>
    </dgm:pt>
    <dgm:pt modelId="{AA78A2FB-8806-43C3-B256-C33AFDAE7CF2}" type="pres">
      <dgm:prSet presAssocID="{42A4DFDC-9CF3-4840-9117-6B030C6D9C8B}" presName="sibTrans" presStyleLbl="sibTrans1D1" presStyleIdx="2" presStyleCnt="5"/>
      <dgm:spPr/>
      <dgm:t>
        <a:bodyPr/>
        <a:lstStyle/>
        <a:p>
          <a:endParaRPr lang="pl-PL"/>
        </a:p>
      </dgm:t>
    </dgm:pt>
    <dgm:pt modelId="{0D4A7D23-CE05-450B-860D-22DAEF1F2135}" type="pres">
      <dgm:prSet presAssocID="{42A4DFDC-9CF3-4840-9117-6B030C6D9C8B}" presName="connectorText" presStyleLbl="sibTrans1D1" presStyleIdx="2" presStyleCnt="5"/>
      <dgm:spPr/>
      <dgm:t>
        <a:bodyPr/>
        <a:lstStyle/>
        <a:p>
          <a:endParaRPr lang="pl-PL"/>
        </a:p>
      </dgm:t>
    </dgm:pt>
    <dgm:pt modelId="{3AC766F0-E740-43C2-8B1A-46F8590F8A58}" type="pres">
      <dgm:prSet presAssocID="{B7AAC4A2-9B3D-4527-910C-43FA3E0B235C}" presName="node" presStyleLbl="node1" presStyleIdx="3" presStyleCnt="6">
        <dgm:presLayoutVars>
          <dgm:bulletEnabled val="1"/>
        </dgm:presLayoutVars>
      </dgm:prSet>
      <dgm:spPr/>
      <dgm:t>
        <a:bodyPr/>
        <a:lstStyle/>
        <a:p>
          <a:endParaRPr lang="pl-PL"/>
        </a:p>
      </dgm:t>
    </dgm:pt>
    <dgm:pt modelId="{0AD0E8D1-AEFC-42D6-93C8-BC5C64247710}" type="pres">
      <dgm:prSet presAssocID="{D0CD4912-F6E3-4900-B235-481DDA441AD9}" presName="sibTrans" presStyleLbl="sibTrans1D1" presStyleIdx="3" presStyleCnt="5"/>
      <dgm:spPr/>
      <dgm:t>
        <a:bodyPr/>
        <a:lstStyle/>
        <a:p>
          <a:endParaRPr lang="pl-PL"/>
        </a:p>
      </dgm:t>
    </dgm:pt>
    <dgm:pt modelId="{D9F6DB04-DEE4-482F-9458-EE76BD05CDF9}" type="pres">
      <dgm:prSet presAssocID="{D0CD4912-F6E3-4900-B235-481DDA441AD9}" presName="connectorText" presStyleLbl="sibTrans1D1" presStyleIdx="3" presStyleCnt="5"/>
      <dgm:spPr/>
      <dgm:t>
        <a:bodyPr/>
        <a:lstStyle/>
        <a:p>
          <a:endParaRPr lang="pl-PL"/>
        </a:p>
      </dgm:t>
    </dgm:pt>
    <dgm:pt modelId="{F67EAA32-9455-409B-A58D-F9964BF6FEAA}" type="pres">
      <dgm:prSet presAssocID="{24DDB318-2837-4F5A-A6E8-0D97E97D52C5}" presName="node" presStyleLbl="node1" presStyleIdx="4" presStyleCnt="6">
        <dgm:presLayoutVars>
          <dgm:bulletEnabled val="1"/>
        </dgm:presLayoutVars>
      </dgm:prSet>
      <dgm:spPr/>
      <dgm:t>
        <a:bodyPr/>
        <a:lstStyle/>
        <a:p>
          <a:endParaRPr lang="pl-PL"/>
        </a:p>
      </dgm:t>
    </dgm:pt>
    <dgm:pt modelId="{AB9AE6CA-C674-43B3-B7E1-99380D18C4D1}" type="pres">
      <dgm:prSet presAssocID="{92D16DB0-FFF3-455B-BEF5-E4BE263414A0}" presName="sibTrans" presStyleLbl="sibTrans1D1" presStyleIdx="4" presStyleCnt="5"/>
      <dgm:spPr/>
      <dgm:t>
        <a:bodyPr/>
        <a:lstStyle/>
        <a:p>
          <a:endParaRPr lang="pl-PL"/>
        </a:p>
      </dgm:t>
    </dgm:pt>
    <dgm:pt modelId="{C3FD153A-FCE4-4BE0-9721-B2CEDBA24FFD}" type="pres">
      <dgm:prSet presAssocID="{92D16DB0-FFF3-455B-BEF5-E4BE263414A0}" presName="connectorText" presStyleLbl="sibTrans1D1" presStyleIdx="4" presStyleCnt="5"/>
      <dgm:spPr/>
      <dgm:t>
        <a:bodyPr/>
        <a:lstStyle/>
        <a:p>
          <a:endParaRPr lang="pl-PL"/>
        </a:p>
      </dgm:t>
    </dgm:pt>
    <dgm:pt modelId="{315CEC50-2562-455A-AC78-482FF7593CDE}" type="pres">
      <dgm:prSet presAssocID="{EE03006A-B2D7-4845-9830-1A7BBC29D67C}" presName="node" presStyleLbl="node1" presStyleIdx="5" presStyleCnt="6">
        <dgm:presLayoutVars>
          <dgm:bulletEnabled val="1"/>
        </dgm:presLayoutVars>
      </dgm:prSet>
      <dgm:spPr/>
      <dgm:t>
        <a:bodyPr/>
        <a:lstStyle/>
        <a:p>
          <a:endParaRPr lang="pl-PL"/>
        </a:p>
      </dgm:t>
    </dgm:pt>
  </dgm:ptLst>
  <dgm:cxnLst>
    <dgm:cxn modelId="{7EC1AD6E-4F76-4F4D-97B9-BC80648755D8}" type="presOf" srcId="{3BC005B7-B52E-4B03-956F-C27BD334D961}" destId="{C154ED51-D08B-456D-9CE8-53D0D12AC747}" srcOrd="0" destOrd="0" presId="urn:microsoft.com/office/officeart/2005/8/layout/bProcess3"/>
    <dgm:cxn modelId="{1C87E896-03F2-4128-95B4-E0C2A5D87D00}" type="presOf" srcId="{42A4DFDC-9CF3-4840-9117-6B030C6D9C8B}" destId="{AA78A2FB-8806-43C3-B256-C33AFDAE7CF2}" srcOrd="0" destOrd="0" presId="urn:microsoft.com/office/officeart/2005/8/layout/bProcess3"/>
    <dgm:cxn modelId="{D4B9EADF-6145-4D07-81C6-F6CA560F36C1}" type="presOf" srcId="{9AF44E8C-5077-4EAE-B9B4-C6517C3569EB}" destId="{5FF2D8FE-D7D5-4F03-BE7E-B552188157CD}" srcOrd="0" destOrd="0" presId="urn:microsoft.com/office/officeart/2005/8/layout/bProcess3"/>
    <dgm:cxn modelId="{A5F5616B-6A03-4D8D-BA66-B7745EFB1D49}" type="presOf" srcId="{92D16DB0-FFF3-455B-BEF5-E4BE263414A0}" destId="{C3FD153A-FCE4-4BE0-9721-B2CEDBA24FFD}" srcOrd="1" destOrd="0" presId="urn:microsoft.com/office/officeart/2005/8/layout/bProcess3"/>
    <dgm:cxn modelId="{C3AE8C73-E0D6-49E2-9B46-D3750F1EFF5A}" type="presOf" srcId="{D0CD4912-F6E3-4900-B235-481DDA441AD9}" destId="{D9F6DB04-DEE4-482F-9458-EE76BD05CDF9}" srcOrd="1" destOrd="0" presId="urn:microsoft.com/office/officeart/2005/8/layout/bProcess3"/>
    <dgm:cxn modelId="{1A206C56-A4E4-4FB8-90F6-DB2FF12140D3}" srcId="{C144AE7B-0F43-4465-8AD9-170A8C252A09}" destId="{24DDB318-2837-4F5A-A6E8-0D97E97D52C5}" srcOrd="4" destOrd="0" parTransId="{8EA54DB8-4CBB-4173-90D1-BCB431D45539}" sibTransId="{92D16DB0-FFF3-455B-BEF5-E4BE263414A0}"/>
    <dgm:cxn modelId="{E432F4B9-BC29-41A3-9D30-ADC1149D2FFA}" type="presOf" srcId="{B7AAC4A2-9B3D-4527-910C-43FA3E0B235C}" destId="{3AC766F0-E740-43C2-8B1A-46F8590F8A58}" srcOrd="0" destOrd="0" presId="urn:microsoft.com/office/officeart/2005/8/layout/bProcess3"/>
    <dgm:cxn modelId="{F0CD119A-AAA0-4E22-9982-4C9832EEC620}" srcId="{C144AE7B-0F43-4465-8AD9-170A8C252A09}" destId="{EE03006A-B2D7-4845-9830-1A7BBC29D67C}" srcOrd="5" destOrd="0" parTransId="{F3592397-C1B2-4829-9DDE-2F91131C3772}" sibTransId="{7C0566DC-A76E-491F-869E-6627341154AB}"/>
    <dgm:cxn modelId="{FE2633BD-0390-4D0F-BEE9-B056F5ECDD45}" type="presOf" srcId="{4B85D353-F2F1-4ED1-9F33-7BA3B2A62FC2}" destId="{F370CEBB-6E92-4ABD-AF97-F0A207DAD21A}" srcOrd="0" destOrd="0" presId="urn:microsoft.com/office/officeart/2005/8/layout/bProcess3"/>
    <dgm:cxn modelId="{4743BF33-7B34-44C1-9D74-77B093545EE2}" srcId="{C144AE7B-0F43-4465-8AD9-170A8C252A09}" destId="{3BC005B7-B52E-4B03-956F-C27BD334D961}" srcOrd="1" destOrd="0" parTransId="{6272DFEF-5C92-4032-BBEE-620874F5CD1C}" sibTransId="{9AF44E8C-5077-4EAE-B9B4-C6517C3569EB}"/>
    <dgm:cxn modelId="{B52A0970-77D6-48E8-B856-B8A91E46D87E}" type="presOf" srcId="{EE03006A-B2D7-4845-9830-1A7BBC29D67C}" destId="{315CEC50-2562-455A-AC78-482FF7593CDE}" srcOrd="0" destOrd="0" presId="urn:microsoft.com/office/officeart/2005/8/layout/bProcess3"/>
    <dgm:cxn modelId="{3529D947-7258-491D-BA26-001A4213BB55}" type="presOf" srcId="{9FB37973-0804-4F70-BB3D-36BBB5E16EC2}" destId="{887C95D2-9C93-432E-AF0C-9278AC4753D3}" srcOrd="1" destOrd="0" presId="urn:microsoft.com/office/officeart/2005/8/layout/bProcess3"/>
    <dgm:cxn modelId="{8F141B42-0588-4F3D-8DD2-39FC83C93AB0}" srcId="{C144AE7B-0F43-4465-8AD9-170A8C252A09}" destId="{B7AAC4A2-9B3D-4527-910C-43FA3E0B235C}" srcOrd="3" destOrd="0" parTransId="{353319A5-6D9B-4C30-991D-986E35A74AD0}" sibTransId="{D0CD4912-F6E3-4900-B235-481DDA441AD9}"/>
    <dgm:cxn modelId="{E6BA2143-B16E-4CF7-93F3-1431CCBBA79D}" type="presOf" srcId="{9FB37973-0804-4F70-BB3D-36BBB5E16EC2}" destId="{55DF743C-5607-4584-BAB8-C56EF2885452}" srcOrd="0" destOrd="0" presId="urn:microsoft.com/office/officeart/2005/8/layout/bProcess3"/>
    <dgm:cxn modelId="{5D2C5BDA-B9F8-4242-8254-7CF3B01848D4}" type="presOf" srcId="{42A4DFDC-9CF3-4840-9117-6B030C6D9C8B}" destId="{0D4A7D23-CE05-450B-860D-22DAEF1F2135}" srcOrd="1" destOrd="0" presId="urn:microsoft.com/office/officeart/2005/8/layout/bProcess3"/>
    <dgm:cxn modelId="{A25B20A4-DCF2-44A3-B7E6-ECCE66774AAB}" type="presOf" srcId="{92D16DB0-FFF3-455B-BEF5-E4BE263414A0}" destId="{AB9AE6CA-C674-43B3-B7E1-99380D18C4D1}" srcOrd="0" destOrd="0" presId="urn:microsoft.com/office/officeart/2005/8/layout/bProcess3"/>
    <dgm:cxn modelId="{45C9837E-26CA-4F02-B0CE-539080EB6B12}" srcId="{C144AE7B-0F43-4465-8AD9-170A8C252A09}" destId="{576EB0CD-DDF1-4986-97AC-401CB7646D82}" srcOrd="0" destOrd="0" parTransId="{00C2DF1D-D19C-4AD7-B32F-27D0DC2CB2A5}" sibTransId="{9FB37973-0804-4F70-BB3D-36BBB5E16EC2}"/>
    <dgm:cxn modelId="{23AEAC5C-DB01-4DBD-8E90-64EB9A727BE8}" type="presOf" srcId="{C144AE7B-0F43-4465-8AD9-170A8C252A09}" destId="{F50CF796-B285-4217-8811-A12510EA43F3}" srcOrd="0" destOrd="0" presId="urn:microsoft.com/office/officeart/2005/8/layout/bProcess3"/>
    <dgm:cxn modelId="{D5EC4B81-0626-4590-97D8-1127F7F95EA8}" type="presOf" srcId="{9AF44E8C-5077-4EAE-B9B4-C6517C3569EB}" destId="{DD753223-0655-41C6-947D-70F0C2295361}" srcOrd="1" destOrd="0" presId="urn:microsoft.com/office/officeart/2005/8/layout/bProcess3"/>
    <dgm:cxn modelId="{81E0E3F0-2A7F-4E69-81EA-3BDE3A3FA1F3}" type="presOf" srcId="{D0CD4912-F6E3-4900-B235-481DDA441AD9}" destId="{0AD0E8D1-AEFC-42D6-93C8-BC5C64247710}" srcOrd="0" destOrd="0" presId="urn:microsoft.com/office/officeart/2005/8/layout/bProcess3"/>
    <dgm:cxn modelId="{C88335BD-FB8A-4DA8-A504-90677D79D5DD}" type="presOf" srcId="{576EB0CD-DDF1-4986-97AC-401CB7646D82}" destId="{FC9F924F-B1E6-49CC-B772-0D5EA8711046}" srcOrd="0" destOrd="0" presId="urn:microsoft.com/office/officeart/2005/8/layout/bProcess3"/>
    <dgm:cxn modelId="{551FC0A2-40B9-4D2D-B427-211501C431C6}" srcId="{C144AE7B-0F43-4465-8AD9-170A8C252A09}" destId="{4B85D353-F2F1-4ED1-9F33-7BA3B2A62FC2}" srcOrd="2" destOrd="0" parTransId="{270139D2-2D6E-4CC7-B274-E7C9DA015C8F}" sibTransId="{42A4DFDC-9CF3-4840-9117-6B030C6D9C8B}"/>
    <dgm:cxn modelId="{7E0DE651-C8CE-4AAF-B307-0434D15E6DBC}" type="presOf" srcId="{24DDB318-2837-4F5A-A6E8-0D97E97D52C5}" destId="{F67EAA32-9455-409B-A58D-F9964BF6FEAA}" srcOrd="0" destOrd="0" presId="urn:microsoft.com/office/officeart/2005/8/layout/bProcess3"/>
    <dgm:cxn modelId="{FA41B448-515F-463C-8BF3-A6CC0817280C}" type="presParOf" srcId="{F50CF796-B285-4217-8811-A12510EA43F3}" destId="{FC9F924F-B1E6-49CC-B772-0D5EA8711046}" srcOrd="0" destOrd="0" presId="urn:microsoft.com/office/officeart/2005/8/layout/bProcess3"/>
    <dgm:cxn modelId="{A1A42073-BCCF-437F-AE5B-4275C0DF3B3C}" type="presParOf" srcId="{F50CF796-B285-4217-8811-A12510EA43F3}" destId="{55DF743C-5607-4584-BAB8-C56EF2885452}" srcOrd="1" destOrd="0" presId="urn:microsoft.com/office/officeart/2005/8/layout/bProcess3"/>
    <dgm:cxn modelId="{1C27667C-9041-4A74-AF1D-55BC6F3D5377}" type="presParOf" srcId="{55DF743C-5607-4584-BAB8-C56EF2885452}" destId="{887C95D2-9C93-432E-AF0C-9278AC4753D3}" srcOrd="0" destOrd="0" presId="urn:microsoft.com/office/officeart/2005/8/layout/bProcess3"/>
    <dgm:cxn modelId="{D728DCDB-6C48-4E77-8FCD-2BCE542C1FE9}" type="presParOf" srcId="{F50CF796-B285-4217-8811-A12510EA43F3}" destId="{C154ED51-D08B-456D-9CE8-53D0D12AC747}" srcOrd="2" destOrd="0" presId="urn:microsoft.com/office/officeart/2005/8/layout/bProcess3"/>
    <dgm:cxn modelId="{7B7440ED-9F4A-4F36-8460-EFD17E0C282C}" type="presParOf" srcId="{F50CF796-B285-4217-8811-A12510EA43F3}" destId="{5FF2D8FE-D7D5-4F03-BE7E-B552188157CD}" srcOrd="3" destOrd="0" presId="urn:microsoft.com/office/officeart/2005/8/layout/bProcess3"/>
    <dgm:cxn modelId="{9840BCA5-B8F7-44DB-B6B6-DED0B94D33EA}" type="presParOf" srcId="{5FF2D8FE-D7D5-4F03-BE7E-B552188157CD}" destId="{DD753223-0655-41C6-947D-70F0C2295361}" srcOrd="0" destOrd="0" presId="urn:microsoft.com/office/officeart/2005/8/layout/bProcess3"/>
    <dgm:cxn modelId="{624B9307-2B6E-4627-B9F5-64B4D66B4F7A}" type="presParOf" srcId="{F50CF796-B285-4217-8811-A12510EA43F3}" destId="{F370CEBB-6E92-4ABD-AF97-F0A207DAD21A}" srcOrd="4" destOrd="0" presId="urn:microsoft.com/office/officeart/2005/8/layout/bProcess3"/>
    <dgm:cxn modelId="{ECECF90B-9540-4195-9078-0CB4E89A22B7}" type="presParOf" srcId="{F50CF796-B285-4217-8811-A12510EA43F3}" destId="{AA78A2FB-8806-43C3-B256-C33AFDAE7CF2}" srcOrd="5" destOrd="0" presId="urn:microsoft.com/office/officeart/2005/8/layout/bProcess3"/>
    <dgm:cxn modelId="{FFC4CA41-FFFA-4704-B63C-5DF31E4D7338}" type="presParOf" srcId="{AA78A2FB-8806-43C3-B256-C33AFDAE7CF2}" destId="{0D4A7D23-CE05-450B-860D-22DAEF1F2135}" srcOrd="0" destOrd="0" presId="urn:microsoft.com/office/officeart/2005/8/layout/bProcess3"/>
    <dgm:cxn modelId="{6E36B640-C046-407C-B0B3-2F95993AEFB4}" type="presParOf" srcId="{F50CF796-B285-4217-8811-A12510EA43F3}" destId="{3AC766F0-E740-43C2-8B1A-46F8590F8A58}" srcOrd="6" destOrd="0" presId="urn:microsoft.com/office/officeart/2005/8/layout/bProcess3"/>
    <dgm:cxn modelId="{0F8B942D-4D97-4F3B-AF92-DF1AEBF4BC2A}" type="presParOf" srcId="{F50CF796-B285-4217-8811-A12510EA43F3}" destId="{0AD0E8D1-AEFC-42D6-93C8-BC5C64247710}" srcOrd="7" destOrd="0" presId="urn:microsoft.com/office/officeart/2005/8/layout/bProcess3"/>
    <dgm:cxn modelId="{E44CD03C-81CE-4F9A-855C-7B3B83F246C0}" type="presParOf" srcId="{0AD0E8D1-AEFC-42D6-93C8-BC5C64247710}" destId="{D9F6DB04-DEE4-482F-9458-EE76BD05CDF9}" srcOrd="0" destOrd="0" presId="urn:microsoft.com/office/officeart/2005/8/layout/bProcess3"/>
    <dgm:cxn modelId="{768FF7F7-296C-4B54-B3F5-68C764BDB9CA}" type="presParOf" srcId="{F50CF796-B285-4217-8811-A12510EA43F3}" destId="{F67EAA32-9455-409B-A58D-F9964BF6FEAA}" srcOrd="8" destOrd="0" presId="urn:microsoft.com/office/officeart/2005/8/layout/bProcess3"/>
    <dgm:cxn modelId="{7B126758-4E46-4CAD-8262-04438576B1D8}" type="presParOf" srcId="{F50CF796-B285-4217-8811-A12510EA43F3}" destId="{AB9AE6CA-C674-43B3-B7E1-99380D18C4D1}" srcOrd="9" destOrd="0" presId="urn:microsoft.com/office/officeart/2005/8/layout/bProcess3"/>
    <dgm:cxn modelId="{18665C0B-ADD8-40BE-B993-8EED1C2C81E4}" type="presParOf" srcId="{AB9AE6CA-C674-43B3-B7E1-99380D18C4D1}" destId="{C3FD153A-FCE4-4BE0-9721-B2CEDBA24FFD}" srcOrd="0" destOrd="0" presId="urn:microsoft.com/office/officeart/2005/8/layout/bProcess3"/>
    <dgm:cxn modelId="{56F6F078-887B-4289-9A68-AAE38E754F55}" type="presParOf" srcId="{F50CF796-B285-4217-8811-A12510EA43F3}" destId="{315CEC50-2562-455A-AC78-482FF7593CDE}"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71B4DC-F6E6-4874-AEED-31BE738F9840}"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pl-PL"/>
        </a:p>
      </dgm:t>
    </dgm:pt>
    <dgm:pt modelId="{605E6666-B6E2-4215-B31F-91A57523259C}">
      <dgm:prSet phldrT="[Tekst]" custT="1"/>
      <dgm:spPr/>
      <dgm:t>
        <a:bodyPr/>
        <a:lstStyle/>
        <a:p>
          <a:r>
            <a:rPr lang="pl-PL" sz="1400" b="1"/>
            <a:t>OPRACOWANIE NARZĘDZI PREORIENTACJI ZAWODOWEJ </a:t>
          </a:r>
          <a:r>
            <a:rPr lang="pl-PL" sz="1400"/>
            <a:t> </a:t>
          </a:r>
        </a:p>
      </dgm:t>
    </dgm:pt>
    <dgm:pt modelId="{5382248D-DADE-49A5-ADBD-F922FA14E3D8}" type="parTrans" cxnId="{0D999578-90FC-4CF8-8F6C-D0A7457B663F}">
      <dgm:prSet/>
      <dgm:spPr/>
      <dgm:t>
        <a:bodyPr/>
        <a:lstStyle/>
        <a:p>
          <a:endParaRPr lang="pl-PL" sz="1400"/>
        </a:p>
      </dgm:t>
    </dgm:pt>
    <dgm:pt modelId="{1D5AA3B1-F475-42F5-AE8E-6C22A08DA92E}" type="sibTrans" cxnId="{0D999578-90FC-4CF8-8F6C-D0A7457B663F}">
      <dgm:prSet/>
      <dgm:spPr/>
      <dgm:t>
        <a:bodyPr/>
        <a:lstStyle/>
        <a:p>
          <a:endParaRPr lang="pl-PL" sz="1400"/>
        </a:p>
      </dgm:t>
    </dgm:pt>
    <dgm:pt modelId="{901591D0-03CD-4E3D-93E2-B1E02145E5C1}">
      <dgm:prSet phldrT="[Tekst]" custT="1"/>
      <dgm:spPr/>
      <dgm:t>
        <a:bodyPr/>
        <a:lstStyle/>
        <a:p>
          <a:r>
            <a:rPr lang="pl-PL" sz="1400" dirty="0"/>
            <a:t>Kwestionariusz kompetencji personalnych i społecznych w zawodach społecznych (</a:t>
          </a:r>
          <a:r>
            <a:rPr lang="pl-PL" sz="1400" dirty="0" err="1"/>
            <a:t>KKPS-ZS</a:t>
          </a:r>
          <a:r>
            <a:rPr lang="pl-PL" sz="1400" dirty="0"/>
            <a:t>) </a:t>
          </a:r>
        </a:p>
      </dgm:t>
    </dgm:pt>
    <dgm:pt modelId="{814BA84E-1B54-4D47-85AD-AC200F06DE26}" type="parTrans" cxnId="{B15B6542-1CDE-43CE-8206-444BDB4E873D}">
      <dgm:prSet/>
      <dgm:spPr/>
      <dgm:t>
        <a:bodyPr/>
        <a:lstStyle/>
        <a:p>
          <a:endParaRPr lang="pl-PL" sz="1400"/>
        </a:p>
      </dgm:t>
    </dgm:pt>
    <dgm:pt modelId="{A437091C-DDDA-48C8-8455-02CD8B5D10C1}" type="sibTrans" cxnId="{B15B6542-1CDE-43CE-8206-444BDB4E873D}">
      <dgm:prSet/>
      <dgm:spPr/>
      <dgm:t>
        <a:bodyPr/>
        <a:lstStyle/>
        <a:p>
          <a:endParaRPr lang="pl-PL" sz="1400"/>
        </a:p>
      </dgm:t>
    </dgm:pt>
    <dgm:pt modelId="{762555D0-51EA-484E-AE5B-ABEEBA20AB7C}">
      <dgm:prSet phldrT="[Tekst]" custT="1"/>
      <dgm:spPr/>
      <dgm:t>
        <a:bodyPr/>
        <a:lstStyle/>
        <a:p>
          <a:r>
            <a:rPr lang="pl-PL" sz="1400" b="1" dirty="0"/>
            <a:t>DIAGNOZA UCZESTNIKÓW</a:t>
          </a:r>
          <a:endParaRPr lang="pl-PL" sz="1400" dirty="0"/>
        </a:p>
      </dgm:t>
    </dgm:pt>
    <dgm:pt modelId="{A095D88F-9F80-4420-BCC7-C95A8E740251}" type="parTrans" cxnId="{15663934-5663-4FEE-BA0E-DE0BFF988B84}">
      <dgm:prSet/>
      <dgm:spPr/>
      <dgm:t>
        <a:bodyPr/>
        <a:lstStyle/>
        <a:p>
          <a:endParaRPr lang="pl-PL" sz="1400"/>
        </a:p>
      </dgm:t>
    </dgm:pt>
    <dgm:pt modelId="{5B3EE3C2-57A5-45F9-863F-19117ABC9FEA}" type="sibTrans" cxnId="{15663934-5663-4FEE-BA0E-DE0BFF988B84}">
      <dgm:prSet/>
      <dgm:spPr/>
      <dgm:t>
        <a:bodyPr/>
        <a:lstStyle/>
        <a:p>
          <a:endParaRPr lang="pl-PL" sz="1400"/>
        </a:p>
      </dgm:t>
    </dgm:pt>
    <dgm:pt modelId="{046BDAD3-AAB8-40C5-8CA6-C0FAE765E62D}">
      <dgm:prSet phldrT="[Tekst]" custT="1"/>
      <dgm:spPr/>
      <dgm:t>
        <a:bodyPr/>
        <a:lstStyle/>
        <a:p>
          <a:r>
            <a:rPr lang="pl-PL" sz="1400" dirty="0"/>
            <a:t>Badanie uczestników </a:t>
          </a:r>
        </a:p>
      </dgm:t>
    </dgm:pt>
    <dgm:pt modelId="{183E5204-2759-49DB-BD36-45BD9EE0C470}" type="parTrans" cxnId="{4AC4A21E-30F1-4C23-A511-272969483E36}">
      <dgm:prSet/>
      <dgm:spPr/>
      <dgm:t>
        <a:bodyPr/>
        <a:lstStyle/>
        <a:p>
          <a:endParaRPr lang="pl-PL" sz="1400"/>
        </a:p>
      </dgm:t>
    </dgm:pt>
    <dgm:pt modelId="{641C1754-4392-4024-82F5-781B674839FA}" type="sibTrans" cxnId="{4AC4A21E-30F1-4C23-A511-272969483E36}">
      <dgm:prSet/>
      <dgm:spPr/>
      <dgm:t>
        <a:bodyPr/>
        <a:lstStyle/>
        <a:p>
          <a:endParaRPr lang="pl-PL" sz="1400"/>
        </a:p>
      </dgm:t>
    </dgm:pt>
    <dgm:pt modelId="{DBA63CC9-BF71-48B5-A87B-BF9983E49DAA}">
      <dgm:prSet phldrT="[Tekst]" custT="1"/>
      <dgm:spPr/>
      <dgm:t>
        <a:bodyPr/>
        <a:lstStyle/>
        <a:p>
          <a:r>
            <a:rPr lang="pl-PL" sz="1400" b="1"/>
            <a:t>TRAINING ON THE JOB</a:t>
          </a:r>
        </a:p>
      </dgm:t>
    </dgm:pt>
    <dgm:pt modelId="{761723E0-FC67-4C03-8F71-5439BE798F0E}" type="parTrans" cxnId="{C2D740EB-CFBD-4A6A-BA2D-B2366A87F232}">
      <dgm:prSet/>
      <dgm:spPr/>
      <dgm:t>
        <a:bodyPr/>
        <a:lstStyle/>
        <a:p>
          <a:endParaRPr lang="pl-PL" sz="1400"/>
        </a:p>
      </dgm:t>
    </dgm:pt>
    <dgm:pt modelId="{41A15656-E2E7-41D3-80FD-76A3A1E7D626}" type="sibTrans" cxnId="{C2D740EB-CFBD-4A6A-BA2D-B2366A87F232}">
      <dgm:prSet/>
      <dgm:spPr/>
      <dgm:t>
        <a:bodyPr/>
        <a:lstStyle/>
        <a:p>
          <a:endParaRPr lang="pl-PL" sz="1400"/>
        </a:p>
      </dgm:t>
    </dgm:pt>
    <dgm:pt modelId="{76368844-A2FB-4D23-858B-A06B3957F684}">
      <dgm:prSet phldrT="[Tekst]" custT="1"/>
      <dgm:spPr/>
      <dgm:t>
        <a:bodyPr/>
        <a:lstStyle/>
        <a:p>
          <a:r>
            <a:rPr lang="pl-PL" sz="1400"/>
            <a:t>3 miesięczny staż, wsparty szkoleniami w miejscu stażu</a:t>
          </a:r>
        </a:p>
      </dgm:t>
    </dgm:pt>
    <dgm:pt modelId="{1C3ABBF4-35F0-4319-AE09-1E6329CF6250}" type="parTrans" cxnId="{397375E4-6A2E-4407-ADC2-44917E85B8C8}">
      <dgm:prSet/>
      <dgm:spPr/>
      <dgm:t>
        <a:bodyPr/>
        <a:lstStyle/>
        <a:p>
          <a:endParaRPr lang="pl-PL" sz="1400"/>
        </a:p>
      </dgm:t>
    </dgm:pt>
    <dgm:pt modelId="{6CEB38EA-0BAD-4F91-B0E5-7D3A1163273A}" type="sibTrans" cxnId="{397375E4-6A2E-4407-ADC2-44917E85B8C8}">
      <dgm:prSet/>
      <dgm:spPr/>
      <dgm:t>
        <a:bodyPr/>
        <a:lstStyle/>
        <a:p>
          <a:endParaRPr lang="pl-PL" sz="1400"/>
        </a:p>
      </dgm:t>
    </dgm:pt>
    <dgm:pt modelId="{104709E3-3D9C-47F5-93CD-57C634F91127}">
      <dgm:prSet phldrT="[Tekst]" custT="1"/>
      <dgm:spPr/>
      <dgm:t>
        <a:bodyPr/>
        <a:lstStyle/>
        <a:p>
          <a:r>
            <a:rPr lang="pl-PL" sz="1400" b="1"/>
            <a:t>WERYFIKACJA MODELU</a:t>
          </a:r>
          <a:endParaRPr lang="pl-PL" sz="1400"/>
        </a:p>
      </dgm:t>
    </dgm:pt>
    <dgm:pt modelId="{1B032F4C-B25C-4BAE-A4A8-ED8E41421149}" type="parTrans" cxnId="{E4972CCF-4D9E-42C2-9226-93A10F77B68C}">
      <dgm:prSet/>
      <dgm:spPr/>
      <dgm:t>
        <a:bodyPr/>
        <a:lstStyle/>
        <a:p>
          <a:endParaRPr lang="pl-PL" sz="1400"/>
        </a:p>
      </dgm:t>
    </dgm:pt>
    <dgm:pt modelId="{3B32DA83-E7A4-4794-9F4E-7653B75B5478}" type="sibTrans" cxnId="{E4972CCF-4D9E-42C2-9226-93A10F77B68C}">
      <dgm:prSet/>
      <dgm:spPr/>
      <dgm:t>
        <a:bodyPr/>
        <a:lstStyle/>
        <a:p>
          <a:endParaRPr lang="pl-PL" sz="1400"/>
        </a:p>
      </dgm:t>
    </dgm:pt>
    <dgm:pt modelId="{38821E1C-6856-46C6-9A07-33ECF2BB7579}">
      <dgm:prSet phldrT="[Tekst]" custT="1"/>
      <dgm:spPr/>
      <dgm:t>
        <a:bodyPr/>
        <a:lstStyle/>
        <a:p>
          <a:r>
            <a:rPr lang="pl-PL" sz="1400"/>
            <a:t>Post testy - ponowne </a:t>
          </a:r>
          <a:br>
            <a:rPr lang="pl-PL" sz="1400"/>
          </a:br>
          <a:r>
            <a:rPr lang="pl-PL" sz="1400"/>
            <a:t>badanie na podstawie testów:</a:t>
          </a:r>
        </a:p>
      </dgm:t>
    </dgm:pt>
    <dgm:pt modelId="{A25E6502-8069-46AD-9F19-CE8998A7C36A}" type="parTrans" cxnId="{C17A62C6-6F6A-4735-A6E8-39DF3C356595}">
      <dgm:prSet/>
      <dgm:spPr/>
      <dgm:t>
        <a:bodyPr/>
        <a:lstStyle/>
        <a:p>
          <a:endParaRPr lang="pl-PL" sz="1400"/>
        </a:p>
      </dgm:t>
    </dgm:pt>
    <dgm:pt modelId="{DD6232A3-9747-4B79-B5C6-F88E28B1ADC9}" type="sibTrans" cxnId="{C17A62C6-6F6A-4735-A6E8-39DF3C356595}">
      <dgm:prSet/>
      <dgm:spPr/>
      <dgm:t>
        <a:bodyPr/>
        <a:lstStyle/>
        <a:p>
          <a:endParaRPr lang="pl-PL" sz="1400"/>
        </a:p>
      </dgm:t>
    </dgm:pt>
    <dgm:pt modelId="{A15061EA-ED41-40F0-AE25-DFC05C353159}">
      <dgm:prSet phldrT="[Tekst]" custT="1"/>
      <dgm:spPr/>
      <dgm:t>
        <a:bodyPr/>
        <a:lstStyle/>
        <a:p>
          <a:r>
            <a:rPr lang="pl-PL" sz="1400" dirty="0"/>
            <a:t>Kwestionariusz  predyspozycji zawodowych w zawodach</a:t>
          </a:r>
          <a:br>
            <a:rPr lang="pl-PL" sz="1400" dirty="0"/>
          </a:br>
          <a:r>
            <a:rPr lang="pl-PL" sz="1400" dirty="0"/>
            <a:t> społecznych (</a:t>
          </a:r>
          <a:r>
            <a:rPr lang="pl-PL" sz="1400" dirty="0" err="1"/>
            <a:t>KPZ-ZS</a:t>
          </a:r>
          <a:r>
            <a:rPr lang="pl-PL" sz="1400" dirty="0"/>
            <a:t>)</a:t>
          </a:r>
        </a:p>
      </dgm:t>
    </dgm:pt>
    <dgm:pt modelId="{E30E43E9-E95B-4B7D-9DAA-7503B8598AF3}" type="parTrans" cxnId="{0BA6FD7A-DE66-4F94-915B-4401229B8667}">
      <dgm:prSet/>
      <dgm:spPr/>
      <dgm:t>
        <a:bodyPr/>
        <a:lstStyle/>
        <a:p>
          <a:endParaRPr lang="pl-PL" sz="1400"/>
        </a:p>
      </dgm:t>
    </dgm:pt>
    <dgm:pt modelId="{04621761-EC8D-4159-B935-972466636151}" type="sibTrans" cxnId="{0BA6FD7A-DE66-4F94-915B-4401229B8667}">
      <dgm:prSet/>
      <dgm:spPr/>
      <dgm:t>
        <a:bodyPr/>
        <a:lstStyle/>
        <a:p>
          <a:endParaRPr lang="pl-PL" sz="1400"/>
        </a:p>
      </dgm:t>
    </dgm:pt>
    <dgm:pt modelId="{236696A1-6262-41A3-80D6-398A1F065410}">
      <dgm:prSet phldrT="[Tekst]" custT="1"/>
      <dgm:spPr/>
      <dgm:t>
        <a:bodyPr/>
        <a:lstStyle/>
        <a:p>
          <a:r>
            <a:rPr lang="pl-PL" sz="1400"/>
            <a:t>Rekrutacja uczestników w oparciu o preorientację  zawodową</a:t>
          </a:r>
        </a:p>
      </dgm:t>
    </dgm:pt>
    <dgm:pt modelId="{6284EFF2-1C11-4197-B538-3C8C96CE7CD1}" type="parTrans" cxnId="{10717EF2-885A-47B7-82F1-589B2D27F6FA}">
      <dgm:prSet/>
      <dgm:spPr/>
      <dgm:t>
        <a:bodyPr/>
        <a:lstStyle/>
        <a:p>
          <a:endParaRPr lang="pl-PL" sz="1400"/>
        </a:p>
      </dgm:t>
    </dgm:pt>
    <dgm:pt modelId="{7B09B7F4-CAE9-4358-96E7-90B92148BD51}" type="sibTrans" cxnId="{10717EF2-885A-47B7-82F1-589B2D27F6FA}">
      <dgm:prSet/>
      <dgm:spPr/>
      <dgm:t>
        <a:bodyPr/>
        <a:lstStyle/>
        <a:p>
          <a:endParaRPr lang="pl-PL" sz="1400"/>
        </a:p>
      </dgm:t>
    </dgm:pt>
    <dgm:pt modelId="{B9EC4B5A-C12B-44EE-9203-D6B0013A745E}">
      <dgm:prSet/>
      <dgm:spPr/>
      <dgm:t>
        <a:bodyPr/>
        <a:lstStyle/>
        <a:p>
          <a:endParaRPr lang="pl-PL" sz="1400"/>
        </a:p>
      </dgm:t>
    </dgm:pt>
    <dgm:pt modelId="{582F5A2F-82B8-485E-94ED-A072D49A9E12}" type="parTrans" cxnId="{F537492E-F883-44F6-BC18-1DA11D43D497}">
      <dgm:prSet/>
      <dgm:spPr/>
      <dgm:t>
        <a:bodyPr/>
        <a:lstStyle/>
        <a:p>
          <a:endParaRPr lang="pl-PL" sz="1400"/>
        </a:p>
      </dgm:t>
    </dgm:pt>
    <dgm:pt modelId="{B21803EC-0447-49B5-AB51-24218C0BE3B7}" type="sibTrans" cxnId="{F537492E-F883-44F6-BC18-1DA11D43D497}">
      <dgm:prSet/>
      <dgm:spPr/>
      <dgm:t>
        <a:bodyPr/>
        <a:lstStyle/>
        <a:p>
          <a:endParaRPr lang="pl-PL" sz="1400"/>
        </a:p>
      </dgm:t>
    </dgm:pt>
    <dgm:pt modelId="{738A3841-F4FE-48CF-994D-07D9D002826F}">
      <dgm:prSet phldrT="[Tekst]" custT="1"/>
      <dgm:spPr/>
      <dgm:t>
        <a:bodyPr/>
        <a:lstStyle/>
        <a:p>
          <a:r>
            <a:rPr lang="pl-PL" sz="1400"/>
            <a:t>tutoring</a:t>
          </a:r>
        </a:p>
      </dgm:t>
    </dgm:pt>
    <dgm:pt modelId="{5D7E0CD6-863A-4453-8B19-D4282028625B}" type="parTrans" cxnId="{51D3135B-95EC-4C43-9A2B-DC97DD67DFBC}">
      <dgm:prSet/>
      <dgm:spPr/>
      <dgm:t>
        <a:bodyPr/>
        <a:lstStyle/>
        <a:p>
          <a:endParaRPr lang="pl-PL" sz="1400"/>
        </a:p>
      </dgm:t>
    </dgm:pt>
    <dgm:pt modelId="{07B5E5D8-7391-4742-A081-B44DE93E540B}" type="sibTrans" cxnId="{51D3135B-95EC-4C43-9A2B-DC97DD67DFBC}">
      <dgm:prSet/>
      <dgm:spPr/>
      <dgm:t>
        <a:bodyPr/>
        <a:lstStyle/>
        <a:p>
          <a:endParaRPr lang="pl-PL" sz="1400"/>
        </a:p>
      </dgm:t>
    </dgm:pt>
    <dgm:pt modelId="{A7D8654C-EF79-4228-9F4A-2EA70D9604B5}">
      <dgm:prSet phldrT="[Tekst]" custT="1"/>
      <dgm:spPr/>
      <dgm:t>
        <a:bodyPr/>
        <a:lstStyle/>
        <a:p>
          <a:r>
            <a:rPr lang="pl-PL" sz="1400"/>
            <a:t>jobcoachig </a:t>
          </a:r>
        </a:p>
      </dgm:t>
    </dgm:pt>
    <dgm:pt modelId="{9710028F-506B-4317-8A75-C9414092BA2E}" type="parTrans" cxnId="{9E8DAD13-1D5D-43F9-9A05-3F3BA1C5063D}">
      <dgm:prSet/>
      <dgm:spPr/>
      <dgm:t>
        <a:bodyPr/>
        <a:lstStyle/>
        <a:p>
          <a:endParaRPr lang="pl-PL" sz="1400"/>
        </a:p>
      </dgm:t>
    </dgm:pt>
    <dgm:pt modelId="{45C2DC2A-8329-4DDB-B9C1-25434046030B}" type="sibTrans" cxnId="{9E8DAD13-1D5D-43F9-9A05-3F3BA1C5063D}">
      <dgm:prSet/>
      <dgm:spPr/>
      <dgm:t>
        <a:bodyPr/>
        <a:lstStyle/>
        <a:p>
          <a:endParaRPr lang="pl-PL" sz="1400"/>
        </a:p>
      </dgm:t>
    </dgm:pt>
    <dgm:pt modelId="{26E00393-36D7-4B90-B84B-D30869FB436F}">
      <dgm:prSet phldrT="[Tekst]" custT="1"/>
      <dgm:spPr/>
      <dgm:t>
        <a:bodyPr/>
        <a:lstStyle/>
        <a:p>
          <a:r>
            <a:rPr lang="pl-PL" sz="1400" dirty="0"/>
            <a:t>Kwestionariusz </a:t>
          </a:r>
          <a:br>
            <a:rPr lang="pl-PL" sz="1400" dirty="0"/>
          </a:br>
          <a:r>
            <a:rPr lang="pl-PL" sz="1400" dirty="0"/>
            <a:t>dla tutora</a:t>
          </a:r>
        </a:p>
      </dgm:t>
    </dgm:pt>
    <dgm:pt modelId="{3A2D7442-4239-49EA-BD74-D18980489DF5}" type="parTrans" cxnId="{0842E3D6-88CF-4AF7-8EA4-72F546F7E0D4}">
      <dgm:prSet/>
      <dgm:spPr/>
      <dgm:t>
        <a:bodyPr/>
        <a:lstStyle/>
        <a:p>
          <a:endParaRPr lang="pl-PL" sz="1400"/>
        </a:p>
      </dgm:t>
    </dgm:pt>
    <dgm:pt modelId="{B126A397-BABF-46E7-85F6-53007651711C}" type="sibTrans" cxnId="{0842E3D6-88CF-4AF7-8EA4-72F546F7E0D4}">
      <dgm:prSet/>
      <dgm:spPr/>
      <dgm:t>
        <a:bodyPr/>
        <a:lstStyle/>
        <a:p>
          <a:endParaRPr lang="pl-PL" sz="1400"/>
        </a:p>
      </dgm:t>
    </dgm:pt>
    <dgm:pt modelId="{29DE2076-0DD6-4F84-8016-E55C217586E7}">
      <dgm:prSet phldrT="[Tekst]" custT="1"/>
      <dgm:spPr/>
      <dgm:t>
        <a:bodyPr/>
        <a:lstStyle/>
        <a:p>
          <a:r>
            <a:rPr lang="pl-PL" sz="1400"/>
            <a:t>(KKPS-ZS) </a:t>
          </a:r>
        </a:p>
      </dgm:t>
    </dgm:pt>
    <dgm:pt modelId="{57F0257B-81CB-401C-A0A4-C89EBDCB0B30}" type="parTrans" cxnId="{B34D5EC8-D5C4-4E12-A377-77A41007306E}">
      <dgm:prSet/>
      <dgm:spPr/>
      <dgm:t>
        <a:bodyPr/>
        <a:lstStyle/>
        <a:p>
          <a:endParaRPr lang="pl-PL" sz="1400"/>
        </a:p>
      </dgm:t>
    </dgm:pt>
    <dgm:pt modelId="{1945504B-386C-41B3-9633-63158761B7D8}" type="sibTrans" cxnId="{B34D5EC8-D5C4-4E12-A377-77A41007306E}">
      <dgm:prSet/>
      <dgm:spPr/>
      <dgm:t>
        <a:bodyPr/>
        <a:lstStyle/>
        <a:p>
          <a:endParaRPr lang="pl-PL" sz="1400"/>
        </a:p>
      </dgm:t>
    </dgm:pt>
    <dgm:pt modelId="{6ED708D9-301E-4A73-A760-FB173A9276D6}">
      <dgm:prSet custT="1"/>
      <dgm:spPr/>
      <dgm:t>
        <a:bodyPr/>
        <a:lstStyle/>
        <a:p>
          <a:r>
            <a:rPr lang="pl-PL" sz="1400"/>
            <a:t>(KPZ-ZS)</a:t>
          </a:r>
        </a:p>
      </dgm:t>
    </dgm:pt>
    <dgm:pt modelId="{6D99C57E-50B6-4613-9A5A-2622B2369FDA}" type="parTrans" cxnId="{6FDD0498-5A75-4359-B71E-6D29726600A7}">
      <dgm:prSet/>
      <dgm:spPr/>
      <dgm:t>
        <a:bodyPr/>
        <a:lstStyle/>
        <a:p>
          <a:endParaRPr lang="pl-PL" sz="1400"/>
        </a:p>
      </dgm:t>
    </dgm:pt>
    <dgm:pt modelId="{B6BE0C22-078D-4A8A-B75D-B36787E1245D}" type="sibTrans" cxnId="{6FDD0498-5A75-4359-B71E-6D29726600A7}">
      <dgm:prSet/>
      <dgm:spPr/>
      <dgm:t>
        <a:bodyPr/>
        <a:lstStyle/>
        <a:p>
          <a:endParaRPr lang="pl-PL" sz="1400"/>
        </a:p>
      </dgm:t>
    </dgm:pt>
    <dgm:pt modelId="{6FCEBCC2-C70C-4144-A48E-DD33EE2EE251}" type="pres">
      <dgm:prSet presAssocID="{CF71B4DC-F6E6-4874-AEED-31BE738F9840}" presName="cycleMatrixDiagram" presStyleCnt="0">
        <dgm:presLayoutVars>
          <dgm:chMax val="1"/>
          <dgm:dir/>
          <dgm:animLvl val="lvl"/>
          <dgm:resizeHandles val="exact"/>
        </dgm:presLayoutVars>
      </dgm:prSet>
      <dgm:spPr/>
      <dgm:t>
        <a:bodyPr/>
        <a:lstStyle/>
        <a:p>
          <a:endParaRPr lang="pl-PL"/>
        </a:p>
      </dgm:t>
    </dgm:pt>
    <dgm:pt modelId="{BB37CE24-D80E-4067-8524-CDC1F10FCC62}" type="pres">
      <dgm:prSet presAssocID="{CF71B4DC-F6E6-4874-AEED-31BE738F9840}" presName="children" presStyleCnt="0"/>
      <dgm:spPr/>
    </dgm:pt>
    <dgm:pt modelId="{E4B46342-3B7F-4D03-B75A-5BC50082DD03}" type="pres">
      <dgm:prSet presAssocID="{CF71B4DC-F6E6-4874-AEED-31BE738F9840}" presName="child1group" presStyleCnt="0"/>
      <dgm:spPr/>
    </dgm:pt>
    <dgm:pt modelId="{C10EF360-86E7-45AA-973D-36ABA83C59FC}" type="pres">
      <dgm:prSet presAssocID="{CF71B4DC-F6E6-4874-AEED-31BE738F9840}" presName="child1" presStyleLbl="bgAcc1" presStyleIdx="0" presStyleCnt="4" custScaleX="146749" custScaleY="140552"/>
      <dgm:spPr/>
      <dgm:t>
        <a:bodyPr/>
        <a:lstStyle/>
        <a:p>
          <a:endParaRPr lang="pl-PL"/>
        </a:p>
      </dgm:t>
    </dgm:pt>
    <dgm:pt modelId="{2F0D79C3-EA42-416B-8942-527CA4422A82}" type="pres">
      <dgm:prSet presAssocID="{CF71B4DC-F6E6-4874-AEED-31BE738F9840}" presName="child1Text" presStyleLbl="bgAcc1" presStyleIdx="0" presStyleCnt="4">
        <dgm:presLayoutVars>
          <dgm:bulletEnabled val="1"/>
        </dgm:presLayoutVars>
      </dgm:prSet>
      <dgm:spPr/>
      <dgm:t>
        <a:bodyPr/>
        <a:lstStyle/>
        <a:p>
          <a:endParaRPr lang="pl-PL"/>
        </a:p>
      </dgm:t>
    </dgm:pt>
    <dgm:pt modelId="{19DDFC27-5100-4FD3-9D24-08DA4AD2BACB}" type="pres">
      <dgm:prSet presAssocID="{CF71B4DC-F6E6-4874-AEED-31BE738F9840}" presName="child2group" presStyleCnt="0"/>
      <dgm:spPr/>
    </dgm:pt>
    <dgm:pt modelId="{C532F199-4345-44E0-97F2-D39ACFE09822}" type="pres">
      <dgm:prSet presAssocID="{CF71B4DC-F6E6-4874-AEED-31BE738F9840}" presName="child2" presStyleLbl="bgAcc1" presStyleIdx="1" presStyleCnt="4" custScaleX="140635" custScaleY="143980"/>
      <dgm:spPr/>
      <dgm:t>
        <a:bodyPr/>
        <a:lstStyle/>
        <a:p>
          <a:endParaRPr lang="pl-PL"/>
        </a:p>
      </dgm:t>
    </dgm:pt>
    <dgm:pt modelId="{6ACEC810-AA70-4A3C-AB45-4FD73B0F8336}" type="pres">
      <dgm:prSet presAssocID="{CF71B4DC-F6E6-4874-AEED-31BE738F9840}" presName="child2Text" presStyleLbl="bgAcc1" presStyleIdx="1" presStyleCnt="4">
        <dgm:presLayoutVars>
          <dgm:bulletEnabled val="1"/>
        </dgm:presLayoutVars>
      </dgm:prSet>
      <dgm:spPr/>
      <dgm:t>
        <a:bodyPr/>
        <a:lstStyle/>
        <a:p>
          <a:endParaRPr lang="pl-PL"/>
        </a:p>
      </dgm:t>
    </dgm:pt>
    <dgm:pt modelId="{5F4BBA11-FA12-47FC-B681-16E1A2E89C2A}" type="pres">
      <dgm:prSet presAssocID="{CF71B4DC-F6E6-4874-AEED-31BE738F9840}" presName="child3group" presStyleCnt="0"/>
      <dgm:spPr/>
    </dgm:pt>
    <dgm:pt modelId="{5F5A9094-77BB-42E6-BF9A-AD483C8EA2CC}" type="pres">
      <dgm:prSet presAssocID="{CF71B4DC-F6E6-4874-AEED-31BE738F9840}" presName="child3" presStyleLbl="bgAcc1" presStyleIdx="2" presStyleCnt="4" custScaleX="130279" custScaleY="136310" custLinFactNeighborX="7136"/>
      <dgm:spPr/>
      <dgm:t>
        <a:bodyPr/>
        <a:lstStyle/>
        <a:p>
          <a:endParaRPr lang="pl-PL"/>
        </a:p>
      </dgm:t>
    </dgm:pt>
    <dgm:pt modelId="{0BB6DD5E-D0D8-4F12-924E-4EC7C5ABD224}" type="pres">
      <dgm:prSet presAssocID="{CF71B4DC-F6E6-4874-AEED-31BE738F9840}" presName="child3Text" presStyleLbl="bgAcc1" presStyleIdx="2" presStyleCnt="4">
        <dgm:presLayoutVars>
          <dgm:bulletEnabled val="1"/>
        </dgm:presLayoutVars>
      </dgm:prSet>
      <dgm:spPr/>
      <dgm:t>
        <a:bodyPr/>
        <a:lstStyle/>
        <a:p>
          <a:endParaRPr lang="pl-PL"/>
        </a:p>
      </dgm:t>
    </dgm:pt>
    <dgm:pt modelId="{E415806C-CC9B-42A4-A43D-4D299DC47669}" type="pres">
      <dgm:prSet presAssocID="{CF71B4DC-F6E6-4874-AEED-31BE738F9840}" presName="child4group" presStyleCnt="0"/>
      <dgm:spPr/>
    </dgm:pt>
    <dgm:pt modelId="{D0E70430-974E-4829-9301-49BD461E4DAD}" type="pres">
      <dgm:prSet presAssocID="{CF71B4DC-F6E6-4874-AEED-31BE738F9840}" presName="child4" presStyleLbl="bgAcc1" presStyleIdx="3" presStyleCnt="4" custScaleX="142895" custScaleY="130535"/>
      <dgm:spPr/>
      <dgm:t>
        <a:bodyPr/>
        <a:lstStyle/>
        <a:p>
          <a:endParaRPr lang="pl-PL"/>
        </a:p>
      </dgm:t>
    </dgm:pt>
    <dgm:pt modelId="{5AF86C19-8765-4287-B01C-E9795368403C}" type="pres">
      <dgm:prSet presAssocID="{CF71B4DC-F6E6-4874-AEED-31BE738F9840}" presName="child4Text" presStyleLbl="bgAcc1" presStyleIdx="3" presStyleCnt="4">
        <dgm:presLayoutVars>
          <dgm:bulletEnabled val="1"/>
        </dgm:presLayoutVars>
      </dgm:prSet>
      <dgm:spPr/>
      <dgm:t>
        <a:bodyPr/>
        <a:lstStyle/>
        <a:p>
          <a:endParaRPr lang="pl-PL"/>
        </a:p>
      </dgm:t>
    </dgm:pt>
    <dgm:pt modelId="{39F98568-7735-417C-BAD4-C9D83C89C483}" type="pres">
      <dgm:prSet presAssocID="{CF71B4DC-F6E6-4874-AEED-31BE738F9840}" presName="childPlaceholder" presStyleCnt="0"/>
      <dgm:spPr/>
    </dgm:pt>
    <dgm:pt modelId="{91EAC576-0D4B-4324-98D3-E999E820EBE0}" type="pres">
      <dgm:prSet presAssocID="{CF71B4DC-F6E6-4874-AEED-31BE738F9840}" presName="circle" presStyleCnt="0"/>
      <dgm:spPr/>
    </dgm:pt>
    <dgm:pt modelId="{7804985B-5880-41E4-936E-3FD69750B911}" type="pres">
      <dgm:prSet presAssocID="{CF71B4DC-F6E6-4874-AEED-31BE738F9840}" presName="quadrant1" presStyleLbl="node1" presStyleIdx="0" presStyleCnt="4">
        <dgm:presLayoutVars>
          <dgm:chMax val="1"/>
          <dgm:bulletEnabled val="1"/>
        </dgm:presLayoutVars>
      </dgm:prSet>
      <dgm:spPr/>
      <dgm:t>
        <a:bodyPr/>
        <a:lstStyle/>
        <a:p>
          <a:endParaRPr lang="pl-PL"/>
        </a:p>
      </dgm:t>
    </dgm:pt>
    <dgm:pt modelId="{F9990BDD-4ACA-481E-8623-EC77670CAC0D}" type="pres">
      <dgm:prSet presAssocID="{CF71B4DC-F6E6-4874-AEED-31BE738F9840}" presName="quadrant2" presStyleLbl="node1" presStyleIdx="1" presStyleCnt="4">
        <dgm:presLayoutVars>
          <dgm:chMax val="1"/>
          <dgm:bulletEnabled val="1"/>
        </dgm:presLayoutVars>
      </dgm:prSet>
      <dgm:spPr/>
      <dgm:t>
        <a:bodyPr/>
        <a:lstStyle/>
        <a:p>
          <a:endParaRPr lang="pl-PL"/>
        </a:p>
      </dgm:t>
    </dgm:pt>
    <dgm:pt modelId="{3D0E806D-A9EE-4F07-B941-F3F3B99212C5}" type="pres">
      <dgm:prSet presAssocID="{CF71B4DC-F6E6-4874-AEED-31BE738F9840}" presName="quadrant3" presStyleLbl="node1" presStyleIdx="2" presStyleCnt="4" custLinFactNeighborX="-2288" custLinFactNeighborY="381">
        <dgm:presLayoutVars>
          <dgm:chMax val="1"/>
          <dgm:bulletEnabled val="1"/>
        </dgm:presLayoutVars>
      </dgm:prSet>
      <dgm:spPr/>
      <dgm:t>
        <a:bodyPr/>
        <a:lstStyle/>
        <a:p>
          <a:endParaRPr lang="pl-PL"/>
        </a:p>
      </dgm:t>
    </dgm:pt>
    <dgm:pt modelId="{FDF9E299-1BEE-4A14-BE01-685A12B7558D}" type="pres">
      <dgm:prSet presAssocID="{CF71B4DC-F6E6-4874-AEED-31BE738F9840}" presName="quadrant4" presStyleLbl="node1" presStyleIdx="3" presStyleCnt="4">
        <dgm:presLayoutVars>
          <dgm:chMax val="1"/>
          <dgm:bulletEnabled val="1"/>
        </dgm:presLayoutVars>
      </dgm:prSet>
      <dgm:spPr/>
      <dgm:t>
        <a:bodyPr/>
        <a:lstStyle/>
        <a:p>
          <a:endParaRPr lang="pl-PL"/>
        </a:p>
      </dgm:t>
    </dgm:pt>
    <dgm:pt modelId="{3BE8297D-DD34-405D-93B1-2A4803CFA3C6}" type="pres">
      <dgm:prSet presAssocID="{CF71B4DC-F6E6-4874-AEED-31BE738F9840}" presName="quadrantPlaceholder" presStyleCnt="0"/>
      <dgm:spPr/>
    </dgm:pt>
    <dgm:pt modelId="{82D127D7-416A-455E-AAED-FA57B3DE4DAB}" type="pres">
      <dgm:prSet presAssocID="{CF71B4DC-F6E6-4874-AEED-31BE738F9840}" presName="center1" presStyleLbl="fgShp" presStyleIdx="0" presStyleCnt="2"/>
      <dgm:spPr/>
    </dgm:pt>
    <dgm:pt modelId="{7F652395-8D4C-42E2-9D64-826393BF2A73}" type="pres">
      <dgm:prSet presAssocID="{CF71B4DC-F6E6-4874-AEED-31BE738F9840}" presName="center2" presStyleLbl="fgShp" presStyleIdx="1" presStyleCnt="2"/>
      <dgm:spPr/>
    </dgm:pt>
  </dgm:ptLst>
  <dgm:cxnLst>
    <dgm:cxn modelId="{0D999578-90FC-4CF8-8F6C-D0A7457B663F}" srcId="{CF71B4DC-F6E6-4874-AEED-31BE738F9840}" destId="{605E6666-B6E2-4215-B31F-91A57523259C}" srcOrd="0" destOrd="0" parTransId="{5382248D-DADE-49A5-ADBD-F922FA14E3D8}" sibTransId="{1D5AA3B1-F475-42F5-AE8E-6C22A08DA92E}"/>
    <dgm:cxn modelId="{2085D0A4-F73D-41EF-8312-495A922336F3}" type="presOf" srcId="{901591D0-03CD-4E3D-93E2-B1E02145E5C1}" destId="{2F0D79C3-EA42-416B-8942-527CA4422A82}" srcOrd="1" destOrd="0" presId="urn:microsoft.com/office/officeart/2005/8/layout/cycle4#1"/>
    <dgm:cxn modelId="{9E8DAD13-1D5D-43F9-9A05-3F3BA1C5063D}" srcId="{DBA63CC9-BF71-48B5-A87B-BF9983E49DAA}" destId="{A7D8654C-EF79-4228-9F4A-2EA70D9604B5}" srcOrd="2" destOrd="0" parTransId="{9710028F-506B-4317-8A75-C9414092BA2E}" sibTransId="{45C2DC2A-8329-4DDB-B9C1-25434046030B}"/>
    <dgm:cxn modelId="{6E22CAB1-162A-4D89-AA82-DDD5BF885744}" type="presOf" srcId="{29DE2076-0DD6-4F84-8016-E55C217586E7}" destId="{5AF86C19-8765-4287-B01C-E9795368403C}" srcOrd="1" destOrd="1" presId="urn:microsoft.com/office/officeart/2005/8/layout/cycle4#1"/>
    <dgm:cxn modelId="{AA6EBB61-1D16-4CF5-8B0D-5B5C3FAD8DF5}" type="presOf" srcId="{046BDAD3-AAB8-40C5-8CA6-C0FAE765E62D}" destId="{6ACEC810-AA70-4A3C-AB45-4FD73B0F8336}" srcOrd="1" destOrd="0" presId="urn:microsoft.com/office/officeart/2005/8/layout/cycle4#1"/>
    <dgm:cxn modelId="{0156B8E7-6BFB-400D-89FC-F991DCF7DA55}" type="presOf" srcId="{26E00393-36D7-4B90-B84B-D30869FB436F}" destId="{C10EF360-86E7-45AA-973D-36ABA83C59FC}" srcOrd="0" destOrd="2" presId="urn:microsoft.com/office/officeart/2005/8/layout/cycle4#1"/>
    <dgm:cxn modelId="{BA5C87FE-A730-4423-88FA-64C5059162C7}" type="presOf" srcId="{CF71B4DC-F6E6-4874-AEED-31BE738F9840}" destId="{6FCEBCC2-C70C-4144-A48E-DD33EE2EE251}" srcOrd="0" destOrd="0" presId="urn:microsoft.com/office/officeart/2005/8/layout/cycle4#1"/>
    <dgm:cxn modelId="{DEABC8F7-42C5-4E63-B0F3-B70950DF9B94}" type="presOf" srcId="{046BDAD3-AAB8-40C5-8CA6-C0FAE765E62D}" destId="{C532F199-4345-44E0-97F2-D39ACFE09822}" srcOrd="0" destOrd="0" presId="urn:microsoft.com/office/officeart/2005/8/layout/cycle4#1"/>
    <dgm:cxn modelId="{E4972CCF-4D9E-42C2-9226-93A10F77B68C}" srcId="{CF71B4DC-F6E6-4874-AEED-31BE738F9840}" destId="{104709E3-3D9C-47F5-93CD-57C634F91127}" srcOrd="3" destOrd="0" parTransId="{1B032F4C-B25C-4BAE-A4A8-ED8E41421149}" sibTransId="{3B32DA83-E7A4-4794-9F4E-7653B75B5478}"/>
    <dgm:cxn modelId="{F12080F5-95D0-409A-93E3-C74E636DA175}" type="presOf" srcId="{236696A1-6262-41A3-80D6-398A1F065410}" destId="{C532F199-4345-44E0-97F2-D39ACFE09822}" srcOrd="0" destOrd="1" presId="urn:microsoft.com/office/officeart/2005/8/layout/cycle4#1"/>
    <dgm:cxn modelId="{B34D5EC8-D5C4-4E12-A377-77A41007306E}" srcId="{38821E1C-6856-46C6-9A07-33ECF2BB7579}" destId="{29DE2076-0DD6-4F84-8016-E55C217586E7}" srcOrd="0" destOrd="0" parTransId="{57F0257B-81CB-401C-A0A4-C89EBDCB0B30}" sibTransId="{1945504B-386C-41B3-9633-63158761B7D8}"/>
    <dgm:cxn modelId="{4AC4A21E-30F1-4C23-A511-272969483E36}" srcId="{762555D0-51EA-484E-AE5B-ABEEBA20AB7C}" destId="{046BDAD3-AAB8-40C5-8CA6-C0FAE765E62D}" srcOrd="0" destOrd="0" parTransId="{183E5204-2759-49DB-BD36-45BD9EE0C470}" sibTransId="{641C1754-4392-4024-82F5-781B674839FA}"/>
    <dgm:cxn modelId="{F537492E-F883-44F6-BC18-1DA11D43D497}" srcId="{CF71B4DC-F6E6-4874-AEED-31BE738F9840}" destId="{B9EC4B5A-C12B-44EE-9203-D6B0013A745E}" srcOrd="4" destOrd="0" parTransId="{582F5A2F-82B8-485E-94ED-A072D49A9E12}" sibTransId="{B21803EC-0447-49B5-AB51-24218C0BE3B7}"/>
    <dgm:cxn modelId="{51A3D485-8645-4BE3-9427-BF0350D7D588}" type="presOf" srcId="{38821E1C-6856-46C6-9A07-33ECF2BB7579}" destId="{D0E70430-974E-4829-9301-49BD461E4DAD}" srcOrd="0" destOrd="0" presId="urn:microsoft.com/office/officeart/2005/8/layout/cycle4#1"/>
    <dgm:cxn modelId="{426633A1-D496-44EB-BD52-51933CD3C413}" type="presOf" srcId="{762555D0-51EA-484E-AE5B-ABEEBA20AB7C}" destId="{F9990BDD-4ACA-481E-8623-EC77670CAC0D}" srcOrd="0" destOrd="0" presId="urn:microsoft.com/office/officeart/2005/8/layout/cycle4#1"/>
    <dgm:cxn modelId="{1E56D484-6F58-4ECA-8F62-2CFB7441849C}" type="presOf" srcId="{A7D8654C-EF79-4228-9F4A-2EA70D9604B5}" destId="{0BB6DD5E-D0D8-4F12-924E-4EC7C5ABD224}" srcOrd="1" destOrd="2" presId="urn:microsoft.com/office/officeart/2005/8/layout/cycle4#1"/>
    <dgm:cxn modelId="{9812D63E-6657-434B-A8B0-92C9BFC582AC}" type="presOf" srcId="{A15061EA-ED41-40F0-AE25-DFC05C353159}" destId="{2F0D79C3-EA42-416B-8942-527CA4422A82}" srcOrd="1" destOrd="1" presId="urn:microsoft.com/office/officeart/2005/8/layout/cycle4#1"/>
    <dgm:cxn modelId="{31573694-E772-4ECF-B62A-C89D6B605AFE}" type="presOf" srcId="{901591D0-03CD-4E3D-93E2-B1E02145E5C1}" destId="{C10EF360-86E7-45AA-973D-36ABA83C59FC}" srcOrd="0" destOrd="0" presId="urn:microsoft.com/office/officeart/2005/8/layout/cycle4#1"/>
    <dgm:cxn modelId="{397375E4-6A2E-4407-ADC2-44917E85B8C8}" srcId="{DBA63CC9-BF71-48B5-A87B-BF9983E49DAA}" destId="{76368844-A2FB-4D23-858B-A06B3957F684}" srcOrd="0" destOrd="0" parTransId="{1C3ABBF4-35F0-4319-AE09-1E6329CF6250}" sibTransId="{6CEB38EA-0BAD-4F91-B0E5-7D3A1163273A}"/>
    <dgm:cxn modelId="{B15B6542-1CDE-43CE-8206-444BDB4E873D}" srcId="{605E6666-B6E2-4215-B31F-91A57523259C}" destId="{901591D0-03CD-4E3D-93E2-B1E02145E5C1}" srcOrd="0" destOrd="0" parTransId="{814BA84E-1B54-4D47-85AD-AC200F06DE26}" sibTransId="{A437091C-DDDA-48C8-8455-02CD8B5D10C1}"/>
    <dgm:cxn modelId="{B37000FF-2E93-4AAC-AE44-A7151AD1A571}" type="presOf" srcId="{A7D8654C-EF79-4228-9F4A-2EA70D9604B5}" destId="{5F5A9094-77BB-42E6-BF9A-AD483C8EA2CC}" srcOrd="0" destOrd="2" presId="urn:microsoft.com/office/officeart/2005/8/layout/cycle4#1"/>
    <dgm:cxn modelId="{10717EF2-885A-47B7-82F1-589B2D27F6FA}" srcId="{762555D0-51EA-484E-AE5B-ABEEBA20AB7C}" destId="{236696A1-6262-41A3-80D6-398A1F065410}" srcOrd="1" destOrd="0" parTransId="{6284EFF2-1C11-4197-B538-3C8C96CE7CD1}" sibTransId="{7B09B7F4-CAE9-4358-96E7-90B92148BD51}"/>
    <dgm:cxn modelId="{6FDD0498-5A75-4359-B71E-6D29726600A7}" srcId="{38821E1C-6856-46C6-9A07-33ECF2BB7579}" destId="{6ED708D9-301E-4A73-A760-FB173A9276D6}" srcOrd="1" destOrd="0" parTransId="{6D99C57E-50B6-4613-9A5A-2622B2369FDA}" sibTransId="{B6BE0C22-078D-4A8A-B75D-B36787E1245D}"/>
    <dgm:cxn modelId="{798A7857-130F-47A4-8C31-CB9E166F1080}" type="presOf" srcId="{6ED708D9-301E-4A73-A760-FB173A9276D6}" destId="{5AF86C19-8765-4287-B01C-E9795368403C}" srcOrd="1" destOrd="2" presId="urn:microsoft.com/office/officeart/2005/8/layout/cycle4#1"/>
    <dgm:cxn modelId="{DDD52EE4-8E51-41EB-9C87-2BD698E212CB}" type="presOf" srcId="{A15061EA-ED41-40F0-AE25-DFC05C353159}" destId="{C10EF360-86E7-45AA-973D-36ABA83C59FC}" srcOrd="0" destOrd="1" presId="urn:microsoft.com/office/officeart/2005/8/layout/cycle4#1"/>
    <dgm:cxn modelId="{C2D740EB-CFBD-4A6A-BA2D-B2366A87F232}" srcId="{CF71B4DC-F6E6-4874-AEED-31BE738F9840}" destId="{DBA63CC9-BF71-48B5-A87B-BF9983E49DAA}" srcOrd="2" destOrd="0" parTransId="{761723E0-FC67-4C03-8F71-5439BE798F0E}" sibTransId="{41A15656-E2E7-41D3-80FD-76A3A1E7D626}"/>
    <dgm:cxn modelId="{237F59C6-851F-4A54-9167-19CA9D07DA5A}" type="presOf" srcId="{6ED708D9-301E-4A73-A760-FB173A9276D6}" destId="{D0E70430-974E-4829-9301-49BD461E4DAD}" srcOrd="0" destOrd="2" presId="urn:microsoft.com/office/officeart/2005/8/layout/cycle4#1"/>
    <dgm:cxn modelId="{229BCA8E-07BF-446E-B0C1-2DDAE189C7DC}" type="presOf" srcId="{76368844-A2FB-4D23-858B-A06B3957F684}" destId="{5F5A9094-77BB-42E6-BF9A-AD483C8EA2CC}" srcOrd="0" destOrd="0" presId="urn:microsoft.com/office/officeart/2005/8/layout/cycle4#1"/>
    <dgm:cxn modelId="{15663934-5663-4FEE-BA0E-DE0BFF988B84}" srcId="{CF71B4DC-F6E6-4874-AEED-31BE738F9840}" destId="{762555D0-51EA-484E-AE5B-ABEEBA20AB7C}" srcOrd="1" destOrd="0" parTransId="{A095D88F-9F80-4420-BCC7-C95A8E740251}" sibTransId="{5B3EE3C2-57A5-45F9-863F-19117ABC9FEA}"/>
    <dgm:cxn modelId="{20D6ACA8-2266-405B-92C0-C9217254C532}" type="presOf" srcId="{738A3841-F4FE-48CF-994D-07D9D002826F}" destId="{5F5A9094-77BB-42E6-BF9A-AD483C8EA2CC}" srcOrd="0" destOrd="1" presId="urn:microsoft.com/office/officeart/2005/8/layout/cycle4#1"/>
    <dgm:cxn modelId="{6B0DC44E-00FA-4E83-8A9A-262DCF4126B5}" type="presOf" srcId="{76368844-A2FB-4D23-858B-A06B3957F684}" destId="{0BB6DD5E-D0D8-4F12-924E-4EC7C5ABD224}" srcOrd="1" destOrd="0" presId="urn:microsoft.com/office/officeart/2005/8/layout/cycle4#1"/>
    <dgm:cxn modelId="{46575E8C-DECC-4F9B-9DDB-1AD76335B334}" type="presOf" srcId="{236696A1-6262-41A3-80D6-398A1F065410}" destId="{6ACEC810-AA70-4A3C-AB45-4FD73B0F8336}" srcOrd="1" destOrd="1" presId="urn:microsoft.com/office/officeart/2005/8/layout/cycle4#1"/>
    <dgm:cxn modelId="{A877A190-53C1-46DB-8398-68E45F7DB134}" type="presOf" srcId="{738A3841-F4FE-48CF-994D-07D9D002826F}" destId="{0BB6DD5E-D0D8-4F12-924E-4EC7C5ABD224}" srcOrd="1" destOrd="1" presId="urn:microsoft.com/office/officeart/2005/8/layout/cycle4#1"/>
    <dgm:cxn modelId="{0842E3D6-88CF-4AF7-8EA4-72F546F7E0D4}" srcId="{605E6666-B6E2-4215-B31F-91A57523259C}" destId="{26E00393-36D7-4B90-B84B-D30869FB436F}" srcOrd="2" destOrd="0" parTransId="{3A2D7442-4239-49EA-BD74-D18980489DF5}" sibTransId="{B126A397-BABF-46E7-85F6-53007651711C}"/>
    <dgm:cxn modelId="{4CDEE1DD-1738-422B-ADA2-A45CBEE7F6A1}" type="presOf" srcId="{104709E3-3D9C-47F5-93CD-57C634F91127}" destId="{FDF9E299-1BEE-4A14-BE01-685A12B7558D}" srcOrd="0" destOrd="0" presId="urn:microsoft.com/office/officeart/2005/8/layout/cycle4#1"/>
    <dgm:cxn modelId="{2E123681-5E54-494F-85D2-4FAF8EBAB933}" type="presOf" srcId="{29DE2076-0DD6-4F84-8016-E55C217586E7}" destId="{D0E70430-974E-4829-9301-49BD461E4DAD}" srcOrd="0" destOrd="1" presId="urn:microsoft.com/office/officeart/2005/8/layout/cycle4#1"/>
    <dgm:cxn modelId="{0C235E2E-5AFF-4142-935B-874EB63149F5}" type="presOf" srcId="{DBA63CC9-BF71-48B5-A87B-BF9983E49DAA}" destId="{3D0E806D-A9EE-4F07-B941-F3F3B99212C5}" srcOrd="0" destOrd="0" presId="urn:microsoft.com/office/officeart/2005/8/layout/cycle4#1"/>
    <dgm:cxn modelId="{C5A65E47-8304-4DA9-A350-1103641FF066}" type="presOf" srcId="{605E6666-B6E2-4215-B31F-91A57523259C}" destId="{7804985B-5880-41E4-936E-3FD69750B911}" srcOrd="0" destOrd="0" presId="urn:microsoft.com/office/officeart/2005/8/layout/cycle4#1"/>
    <dgm:cxn modelId="{51D3135B-95EC-4C43-9A2B-DC97DD67DFBC}" srcId="{DBA63CC9-BF71-48B5-A87B-BF9983E49DAA}" destId="{738A3841-F4FE-48CF-994D-07D9D002826F}" srcOrd="1" destOrd="0" parTransId="{5D7E0CD6-863A-4453-8B19-D4282028625B}" sibTransId="{07B5E5D8-7391-4742-A081-B44DE93E540B}"/>
    <dgm:cxn modelId="{C52A9D06-3C20-4066-A493-FDCA9A1EFC76}" type="presOf" srcId="{26E00393-36D7-4B90-B84B-D30869FB436F}" destId="{2F0D79C3-EA42-416B-8942-527CA4422A82}" srcOrd="1" destOrd="2" presId="urn:microsoft.com/office/officeart/2005/8/layout/cycle4#1"/>
    <dgm:cxn modelId="{7BE6982E-C02E-4051-8763-6F066C4DC0E5}" type="presOf" srcId="{38821E1C-6856-46C6-9A07-33ECF2BB7579}" destId="{5AF86C19-8765-4287-B01C-E9795368403C}" srcOrd="1" destOrd="0" presId="urn:microsoft.com/office/officeart/2005/8/layout/cycle4#1"/>
    <dgm:cxn modelId="{0BA6FD7A-DE66-4F94-915B-4401229B8667}" srcId="{605E6666-B6E2-4215-B31F-91A57523259C}" destId="{A15061EA-ED41-40F0-AE25-DFC05C353159}" srcOrd="1" destOrd="0" parTransId="{E30E43E9-E95B-4B7D-9DAA-7503B8598AF3}" sibTransId="{04621761-EC8D-4159-B935-972466636151}"/>
    <dgm:cxn modelId="{C17A62C6-6F6A-4735-A6E8-39DF3C356595}" srcId="{104709E3-3D9C-47F5-93CD-57C634F91127}" destId="{38821E1C-6856-46C6-9A07-33ECF2BB7579}" srcOrd="0" destOrd="0" parTransId="{A25E6502-8069-46AD-9F19-CE8998A7C36A}" sibTransId="{DD6232A3-9747-4B79-B5C6-F88E28B1ADC9}"/>
    <dgm:cxn modelId="{600961B9-04FA-4F26-8162-1D431F1AD7E5}" type="presParOf" srcId="{6FCEBCC2-C70C-4144-A48E-DD33EE2EE251}" destId="{BB37CE24-D80E-4067-8524-CDC1F10FCC62}" srcOrd="0" destOrd="0" presId="urn:microsoft.com/office/officeart/2005/8/layout/cycle4#1"/>
    <dgm:cxn modelId="{E635D7DF-BD90-48E1-A46E-1621243F8CD5}" type="presParOf" srcId="{BB37CE24-D80E-4067-8524-CDC1F10FCC62}" destId="{E4B46342-3B7F-4D03-B75A-5BC50082DD03}" srcOrd="0" destOrd="0" presId="urn:microsoft.com/office/officeart/2005/8/layout/cycle4#1"/>
    <dgm:cxn modelId="{1104B6D4-C5AE-47FF-804E-22593414FFB0}" type="presParOf" srcId="{E4B46342-3B7F-4D03-B75A-5BC50082DD03}" destId="{C10EF360-86E7-45AA-973D-36ABA83C59FC}" srcOrd="0" destOrd="0" presId="urn:microsoft.com/office/officeart/2005/8/layout/cycle4#1"/>
    <dgm:cxn modelId="{9C3F0966-74C7-448D-8F4A-DE17AA246BC3}" type="presParOf" srcId="{E4B46342-3B7F-4D03-B75A-5BC50082DD03}" destId="{2F0D79C3-EA42-416B-8942-527CA4422A82}" srcOrd="1" destOrd="0" presId="urn:microsoft.com/office/officeart/2005/8/layout/cycle4#1"/>
    <dgm:cxn modelId="{05784920-FEB7-468B-941B-E26425039FC7}" type="presParOf" srcId="{BB37CE24-D80E-4067-8524-CDC1F10FCC62}" destId="{19DDFC27-5100-4FD3-9D24-08DA4AD2BACB}" srcOrd="1" destOrd="0" presId="urn:microsoft.com/office/officeart/2005/8/layout/cycle4#1"/>
    <dgm:cxn modelId="{361727E3-4507-4725-8687-05F2B6B49A50}" type="presParOf" srcId="{19DDFC27-5100-4FD3-9D24-08DA4AD2BACB}" destId="{C532F199-4345-44E0-97F2-D39ACFE09822}" srcOrd="0" destOrd="0" presId="urn:microsoft.com/office/officeart/2005/8/layout/cycle4#1"/>
    <dgm:cxn modelId="{BFC2AC53-E17B-4856-B2E6-08FE9EA8127E}" type="presParOf" srcId="{19DDFC27-5100-4FD3-9D24-08DA4AD2BACB}" destId="{6ACEC810-AA70-4A3C-AB45-4FD73B0F8336}" srcOrd="1" destOrd="0" presId="urn:microsoft.com/office/officeart/2005/8/layout/cycle4#1"/>
    <dgm:cxn modelId="{0046AC6B-3B84-4A27-937E-2F0C6EFCAF49}" type="presParOf" srcId="{BB37CE24-D80E-4067-8524-CDC1F10FCC62}" destId="{5F4BBA11-FA12-47FC-B681-16E1A2E89C2A}" srcOrd="2" destOrd="0" presId="urn:microsoft.com/office/officeart/2005/8/layout/cycle4#1"/>
    <dgm:cxn modelId="{08E23D03-E4BE-43FC-97AB-09F1E310B3AD}" type="presParOf" srcId="{5F4BBA11-FA12-47FC-B681-16E1A2E89C2A}" destId="{5F5A9094-77BB-42E6-BF9A-AD483C8EA2CC}" srcOrd="0" destOrd="0" presId="urn:microsoft.com/office/officeart/2005/8/layout/cycle4#1"/>
    <dgm:cxn modelId="{D9AF352A-CBD6-4C64-B2C6-43817148F4E2}" type="presParOf" srcId="{5F4BBA11-FA12-47FC-B681-16E1A2E89C2A}" destId="{0BB6DD5E-D0D8-4F12-924E-4EC7C5ABD224}" srcOrd="1" destOrd="0" presId="urn:microsoft.com/office/officeart/2005/8/layout/cycle4#1"/>
    <dgm:cxn modelId="{1449FEE4-0B28-4B54-9C52-7EC04975FBBC}" type="presParOf" srcId="{BB37CE24-D80E-4067-8524-CDC1F10FCC62}" destId="{E415806C-CC9B-42A4-A43D-4D299DC47669}" srcOrd="3" destOrd="0" presId="urn:microsoft.com/office/officeart/2005/8/layout/cycle4#1"/>
    <dgm:cxn modelId="{42EB4495-130F-4680-8048-FBB724A66E41}" type="presParOf" srcId="{E415806C-CC9B-42A4-A43D-4D299DC47669}" destId="{D0E70430-974E-4829-9301-49BD461E4DAD}" srcOrd="0" destOrd="0" presId="urn:microsoft.com/office/officeart/2005/8/layout/cycle4#1"/>
    <dgm:cxn modelId="{DF447DA9-DBF8-4C81-877E-92D3252F23DE}" type="presParOf" srcId="{E415806C-CC9B-42A4-A43D-4D299DC47669}" destId="{5AF86C19-8765-4287-B01C-E9795368403C}" srcOrd="1" destOrd="0" presId="urn:microsoft.com/office/officeart/2005/8/layout/cycle4#1"/>
    <dgm:cxn modelId="{08117236-F877-488F-9B42-D28484300F4A}" type="presParOf" srcId="{BB37CE24-D80E-4067-8524-CDC1F10FCC62}" destId="{39F98568-7735-417C-BAD4-C9D83C89C483}" srcOrd="4" destOrd="0" presId="urn:microsoft.com/office/officeart/2005/8/layout/cycle4#1"/>
    <dgm:cxn modelId="{D85E36D0-68F0-44BA-B3DF-46A20FB9F1CD}" type="presParOf" srcId="{6FCEBCC2-C70C-4144-A48E-DD33EE2EE251}" destId="{91EAC576-0D4B-4324-98D3-E999E820EBE0}" srcOrd="1" destOrd="0" presId="urn:microsoft.com/office/officeart/2005/8/layout/cycle4#1"/>
    <dgm:cxn modelId="{4556DDE0-BE6D-4C25-81F4-73F1FF70E80D}" type="presParOf" srcId="{91EAC576-0D4B-4324-98D3-E999E820EBE0}" destId="{7804985B-5880-41E4-936E-3FD69750B911}" srcOrd="0" destOrd="0" presId="urn:microsoft.com/office/officeart/2005/8/layout/cycle4#1"/>
    <dgm:cxn modelId="{4A22E416-AA2B-4D66-91CE-E420D99E8EF1}" type="presParOf" srcId="{91EAC576-0D4B-4324-98D3-E999E820EBE0}" destId="{F9990BDD-4ACA-481E-8623-EC77670CAC0D}" srcOrd="1" destOrd="0" presId="urn:microsoft.com/office/officeart/2005/8/layout/cycle4#1"/>
    <dgm:cxn modelId="{6CC5CBC4-7757-416A-8B09-C8410FCCB311}" type="presParOf" srcId="{91EAC576-0D4B-4324-98D3-E999E820EBE0}" destId="{3D0E806D-A9EE-4F07-B941-F3F3B99212C5}" srcOrd="2" destOrd="0" presId="urn:microsoft.com/office/officeart/2005/8/layout/cycle4#1"/>
    <dgm:cxn modelId="{02912BC0-D7F6-4177-961C-E45D8C21B05C}" type="presParOf" srcId="{91EAC576-0D4B-4324-98D3-E999E820EBE0}" destId="{FDF9E299-1BEE-4A14-BE01-685A12B7558D}" srcOrd="3" destOrd="0" presId="urn:microsoft.com/office/officeart/2005/8/layout/cycle4#1"/>
    <dgm:cxn modelId="{F20C8E8B-5486-485E-845F-4D112E0EB6D0}" type="presParOf" srcId="{91EAC576-0D4B-4324-98D3-E999E820EBE0}" destId="{3BE8297D-DD34-405D-93B1-2A4803CFA3C6}" srcOrd="4" destOrd="0" presId="urn:microsoft.com/office/officeart/2005/8/layout/cycle4#1"/>
    <dgm:cxn modelId="{4DA9ADDE-D6D0-48A4-8614-91DCCFFC1D10}" type="presParOf" srcId="{6FCEBCC2-C70C-4144-A48E-DD33EE2EE251}" destId="{82D127D7-416A-455E-AAED-FA57B3DE4DAB}" srcOrd="2" destOrd="0" presId="urn:microsoft.com/office/officeart/2005/8/layout/cycle4#1"/>
    <dgm:cxn modelId="{B2B8B5B4-C50C-4D2B-BE90-2E66043D7A7A}" type="presParOf" srcId="{6FCEBCC2-C70C-4144-A48E-DD33EE2EE251}" destId="{7F652395-8D4C-42E2-9D64-826393BF2A73}"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8D76E9-EE7D-4DEF-9BC0-EB6DC8477A69}"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pl-PL"/>
        </a:p>
      </dgm:t>
    </dgm:pt>
    <dgm:pt modelId="{E98C3A9D-3F44-4D04-A245-F6920A1E853E}">
      <dgm:prSet phldrT="[Tekst]"/>
      <dgm:spPr/>
      <dgm:t>
        <a:bodyPr/>
        <a:lstStyle/>
        <a:p>
          <a:r>
            <a:rPr lang="pl-PL" dirty="0" smtClean="0"/>
            <a:t>u trzech osób nie odnotowano zmiany (deklarowana postawa ME-B-P została podtrzymana); </a:t>
          </a:r>
          <a:endParaRPr lang="pl-PL" dirty="0"/>
        </a:p>
      </dgm:t>
    </dgm:pt>
    <dgm:pt modelId="{CCBFA605-E2C5-462B-B4FA-529574A3985E}" type="parTrans" cxnId="{A203BCAB-AE1B-4D50-99E9-8963D7BA962B}">
      <dgm:prSet/>
      <dgm:spPr/>
      <dgm:t>
        <a:bodyPr/>
        <a:lstStyle/>
        <a:p>
          <a:endParaRPr lang="pl-PL"/>
        </a:p>
      </dgm:t>
    </dgm:pt>
    <dgm:pt modelId="{BF3F0312-223D-4942-BFA7-EE95D7384ED7}" type="sibTrans" cxnId="{A203BCAB-AE1B-4D50-99E9-8963D7BA962B}">
      <dgm:prSet/>
      <dgm:spPr/>
      <dgm:t>
        <a:bodyPr/>
        <a:lstStyle/>
        <a:p>
          <a:endParaRPr lang="pl-PL"/>
        </a:p>
      </dgm:t>
    </dgm:pt>
    <dgm:pt modelId="{3C795F37-C038-492F-9769-270DF3BCDCC7}">
      <dgm:prSet/>
      <dgm:spPr/>
      <dgm:t>
        <a:bodyPr/>
        <a:lstStyle/>
        <a:p>
          <a:r>
            <a:rPr lang="pl-PL" dirty="0" smtClean="0"/>
            <a:t>u czterech osób odnotowano częściową zmianę (ME-P-B na ME-B-P (3 osoby) </a:t>
          </a:r>
        </a:p>
        <a:p>
          <a:r>
            <a:rPr lang="pl-PL" dirty="0" smtClean="0"/>
            <a:t>zaś u jednej odwrotnie, czyli ME-B-P na ME-P-B) </a:t>
          </a:r>
        </a:p>
      </dgm:t>
    </dgm:pt>
    <dgm:pt modelId="{37038AED-C5AE-4657-9FED-9B9EBB3C46F5}" type="parTrans" cxnId="{96CF99B8-0F2A-4D35-8B61-017FC87B5DF1}">
      <dgm:prSet/>
      <dgm:spPr/>
      <dgm:t>
        <a:bodyPr/>
        <a:lstStyle/>
        <a:p>
          <a:endParaRPr lang="pl-PL"/>
        </a:p>
      </dgm:t>
    </dgm:pt>
    <dgm:pt modelId="{CA3543C3-4F2B-4FE2-87EA-87A2530C4F94}" type="sibTrans" cxnId="{96CF99B8-0F2A-4D35-8B61-017FC87B5DF1}">
      <dgm:prSet/>
      <dgm:spPr/>
      <dgm:t>
        <a:bodyPr/>
        <a:lstStyle/>
        <a:p>
          <a:endParaRPr lang="pl-PL"/>
        </a:p>
      </dgm:t>
    </dgm:pt>
    <dgm:pt modelId="{C10DBFC3-0B7E-440D-BC1E-1C6F52FE9787}">
      <dgm:prSet/>
      <dgm:spPr/>
      <dgm:t>
        <a:bodyPr/>
        <a:lstStyle/>
        <a:p>
          <a:r>
            <a:rPr lang="pl-PL" dirty="0" smtClean="0"/>
            <a:t>u trzech osób odnotowano znaczną zmianę postawy B-P-ME na ME-B-P (1 osoba), B-P-ME na ME-P-B (1 osoba) oraz ME-P-B na B-ME-P (1 osoba). </a:t>
          </a:r>
        </a:p>
      </dgm:t>
    </dgm:pt>
    <dgm:pt modelId="{F7D69BE4-77B6-45A6-B001-47106E69D9CC}" type="parTrans" cxnId="{A40BC26D-B392-40A7-B86F-FD029287860E}">
      <dgm:prSet/>
      <dgm:spPr/>
      <dgm:t>
        <a:bodyPr/>
        <a:lstStyle/>
        <a:p>
          <a:endParaRPr lang="pl-PL"/>
        </a:p>
      </dgm:t>
    </dgm:pt>
    <dgm:pt modelId="{3B467B58-1381-4C7A-937B-A47E74F7154A}" type="sibTrans" cxnId="{A40BC26D-B392-40A7-B86F-FD029287860E}">
      <dgm:prSet/>
      <dgm:spPr/>
      <dgm:t>
        <a:bodyPr/>
        <a:lstStyle/>
        <a:p>
          <a:endParaRPr lang="pl-PL"/>
        </a:p>
      </dgm:t>
    </dgm:pt>
    <dgm:pt modelId="{585B73BC-54F6-469B-AAAD-8B1FCBC7B578}" type="pres">
      <dgm:prSet presAssocID="{C68D76E9-EE7D-4DEF-9BC0-EB6DC8477A69}" presName="Name0" presStyleCnt="0">
        <dgm:presLayoutVars>
          <dgm:dir/>
          <dgm:resizeHandles val="exact"/>
        </dgm:presLayoutVars>
      </dgm:prSet>
      <dgm:spPr/>
      <dgm:t>
        <a:bodyPr/>
        <a:lstStyle/>
        <a:p>
          <a:endParaRPr lang="pl-PL"/>
        </a:p>
      </dgm:t>
    </dgm:pt>
    <dgm:pt modelId="{A16456C5-98A6-4E5F-995F-695DFCECD03B}" type="pres">
      <dgm:prSet presAssocID="{E98C3A9D-3F44-4D04-A245-F6920A1E853E}" presName="node" presStyleLbl="node1" presStyleIdx="0" presStyleCnt="3">
        <dgm:presLayoutVars>
          <dgm:bulletEnabled val="1"/>
        </dgm:presLayoutVars>
      </dgm:prSet>
      <dgm:spPr/>
      <dgm:t>
        <a:bodyPr/>
        <a:lstStyle/>
        <a:p>
          <a:endParaRPr lang="pl-PL"/>
        </a:p>
      </dgm:t>
    </dgm:pt>
    <dgm:pt modelId="{DBC21200-2962-4CD4-B07D-AF2D1939C695}" type="pres">
      <dgm:prSet presAssocID="{BF3F0312-223D-4942-BFA7-EE95D7384ED7}" presName="sibTrans" presStyleLbl="sibTrans2D1" presStyleIdx="0" presStyleCnt="2"/>
      <dgm:spPr/>
      <dgm:t>
        <a:bodyPr/>
        <a:lstStyle/>
        <a:p>
          <a:endParaRPr lang="pl-PL"/>
        </a:p>
      </dgm:t>
    </dgm:pt>
    <dgm:pt modelId="{D2607A6B-7C5B-447D-B92A-DF976D99E401}" type="pres">
      <dgm:prSet presAssocID="{BF3F0312-223D-4942-BFA7-EE95D7384ED7}" presName="connectorText" presStyleLbl="sibTrans2D1" presStyleIdx="0" presStyleCnt="2"/>
      <dgm:spPr/>
      <dgm:t>
        <a:bodyPr/>
        <a:lstStyle/>
        <a:p>
          <a:endParaRPr lang="pl-PL"/>
        </a:p>
      </dgm:t>
    </dgm:pt>
    <dgm:pt modelId="{E52028FA-CFF2-48A9-8D7F-224372378B06}" type="pres">
      <dgm:prSet presAssocID="{3C795F37-C038-492F-9769-270DF3BCDCC7}" presName="node" presStyleLbl="node1" presStyleIdx="1" presStyleCnt="3">
        <dgm:presLayoutVars>
          <dgm:bulletEnabled val="1"/>
        </dgm:presLayoutVars>
      </dgm:prSet>
      <dgm:spPr/>
      <dgm:t>
        <a:bodyPr/>
        <a:lstStyle/>
        <a:p>
          <a:endParaRPr lang="pl-PL"/>
        </a:p>
      </dgm:t>
    </dgm:pt>
    <dgm:pt modelId="{52A037B6-A5D8-4101-983C-63DB1DD0E93A}" type="pres">
      <dgm:prSet presAssocID="{CA3543C3-4F2B-4FE2-87EA-87A2530C4F94}" presName="sibTrans" presStyleLbl="sibTrans2D1" presStyleIdx="1" presStyleCnt="2"/>
      <dgm:spPr/>
      <dgm:t>
        <a:bodyPr/>
        <a:lstStyle/>
        <a:p>
          <a:endParaRPr lang="pl-PL"/>
        </a:p>
      </dgm:t>
    </dgm:pt>
    <dgm:pt modelId="{E6F6B154-8B2E-44DA-A445-B9A158A56466}" type="pres">
      <dgm:prSet presAssocID="{CA3543C3-4F2B-4FE2-87EA-87A2530C4F94}" presName="connectorText" presStyleLbl="sibTrans2D1" presStyleIdx="1" presStyleCnt="2"/>
      <dgm:spPr/>
      <dgm:t>
        <a:bodyPr/>
        <a:lstStyle/>
        <a:p>
          <a:endParaRPr lang="pl-PL"/>
        </a:p>
      </dgm:t>
    </dgm:pt>
    <dgm:pt modelId="{E48FB0E9-CEE3-47F4-A4CF-0D138BBB2A1A}" type="pres">
      <dgm:prSet presAssocID="{C10DBFC3-0B7E-440D-BC1E-1C6F52FE9787}" presName="node" presStyleLbl="node1" presStyleIdx="2" presStyleCnt="3">
        <dgm:presLayoutVars>
          <dgm:bulletEnabled val="1"/>
        </dgm:presLayoutVars>
      </dgm:prSet>
      <dgm:spPr/>
      <dgm:t>
        <a:bodyPr/>
        <a:lstStyle/>
        <a:p>
          <a:endParaRPr lang="pl-PL"/>
        </a:p>
      </dgm:t>
    </dgm:pt>
  </dgm:ptLst>
  <dgm:cxnLst>
    <dgm:cxn modelId="{A40BC26D-B392-40A7-B86F-FD029287860E}" srcId="{C68D76E9-EE7D-4DEF-9BC0-EB6DC8477A69}" destId="{C10DBFC3-0B7E-440D-BC1E-1C6F52FE9787}" srcOrd="2" destOrd="0" parTransId="{F7D69BE4-77B6-45A6-B001-47106E69D9CC}" sibTransId="{3B467B58-1381-4C7A-937B-A47E74F7154A}"/>
    <dgm:cxn modelId="{132AAF26-5161-4BE0-8FC0-8AC8048C074F}" type="presOf" srcId="{CA3543C3-4F2B-4FE2-87EA-87A2530C4F94}" destId="{E6F6B154-8B2E-44DA-A445-B9A158A56466}" srcOrd="1" destOrd="0" presId="urn:microsoft.com/office/officeart/2005/8/layout/process1"/>
    <dgm:cxn modelId="{6BB30194-20C1-4E1D-9C46-383F3182F7CF}" type="presOf" srcId="{BF3F0312-223D-4942-BFA7-EE95D7384ED7}" destId="{D2607A6B-7C5B-447D-B92A-DF976D99E401}" srcOrd="1" destOrd="0" presId="urn:microsoft.com/office/officeart/2005/8/layout/process1"/>
    <dgm:cxn modelId="{FE39C896-68FB-4135-9FDE-FCC346BD8088}" type="presOf" srcId="{C10DBFC3-0B7E-440D-BC1E-1C6F52FE9787}" destId="{E48FB0E9-CEE3-47F4-A4CF-0D138BBB2A1A}" srcOrd="0" destOrd="0" presId="urn:microsoft.com/office/officeart/2005/8/layout/process1"/>
    <dgm:cxn modelId="{A203BCAB-AE1B-4D50-99E9-8963D7BA962B}" srcId="{C68D76E9-EE7D-4DEF-9BC0-EB6DC8477A69}" destId="{E98C3A9D-3F44-4D04-A245-F6920A1E853E}" srcOrd="0" destOrd="0" parTransId="{CCBFA605-E2C5-462B-B4FA-529574A3985E}" sibTransId="{BF3F0312-223D-4942-BFA7-EE95D7384ED7}"/>
    <dgm:cxn modelId="{27473979-8A68-4480-AECA-9CFF9E1B94C1}" type="presOf" srcId="{E98C3A9D-3F44-4D04-A245-F6920A1E853E}" destId="{A16456C5-98A6-4E5F-995F-695DFCECD03B}" srcOrd="0" destOrd="0" presId="urn:microsoft.com/office/officeart/2005/8/layout/process1"/>
    <dgm:cxn modelId="{96CF99B8-0F2A-4D35-8B61-017FC87B5DF1}" srcId="{C68D76E9-EE7D-4DEF-9BC0-EB6DC8477A69}" destId="{3C795F37-C038-492F-9769-270DF3BCDCC7}" srcOrd="1" destOrd="0" parTransId="{37038AED-C5AE-4657-9FED-9B9EBB3C46F5}" sibTransId="{CA3543C3-4F2B-4FE2-87EA-87A2530C4F94}"/>
    <dgm:cxn modelId="{A4F251E3-81A2-409B-B005-FA5335929064}" type="presOf" srcId="{BF3F0312-223D-4942-BFA7-EE95D7384ED7}" destId="{DBC21200-2962-4CD4-B07D-AF2D1939C695}" srcOrd="0" destOrd="0" presId="urn:microsoft.com/office/officeart/2005/8/layout/process1"/>
    <dgm:cxn modelId="{0227BE38-04DB-480C-BF23-7AF9BDDDDF7F}" type="presOf" srcId="{CA3543C3-4F2B-4FE2-87EA-87A2530C4F94}" destId="{52A037B6-A5D8-4101-983C-63DB1DD0E93A}" srcOrd="0" destOrd="0" presId="urn:microsoft.com/office/officeart/2005/8/layout/process1"/>
    <dgm:cxn modelId="{7B2A1CB5-0A9E-4807-AF83-E4E41F674259}" type="presOf" srcId="{3C795F37-C038-492F-9769-270DF3BCDCC7}" destId="{E52028FA-CFF2-48A9-8D7F-224372378B06}" srcOrd="0" destOrd="0" presId="urn:microsoft.com/office/officeart/2005/8/layout/process1"/>
    <dgm:cxn modelId="{C6E5F09C-9810-47A3-8AC8-D7C2CB529DFB}" type="presOf" srcId="{C68D76E9-EE7D-4DEF-9BC0-EB6DC8477A69}" destId="{585B73BC-54F6-469B-AAAD-8B1FCBC7B578}" srcOrd="0" destOrd="0" presId="urn:microsoft.com/office/officeart/2005/8/layout/process1"/>
    <dgm:cxn modelId="{D09173CB-5143-44BB-9C30-644F188F699B}" type="presParOf" srcId="{585B73BC-54F6-469B-AAAD-8B1FCBC7B578}" destId="{A16456C5-98A6-4E5F-995F-695DFCECD03B}" srcOrd="0" destOrd="0" presId="urn:microsoft.com/office/officeart/2005/8/layout/process1"/>
    <dgm:cxn modelId="{E0722A87-7C64-431E-9731-9A0965E57777}" type="presParOf" srcId="{585B73BC-54F6-469B-AAAD-8B1FCBC7B578}" destId="{DBC21200-2962-4CD4-B07D-AF2D1939C695}" srcOrd="1" destOrd="0" presId="urn:microsoft.com/office/officeart/2005/8/layout/process1"/>
    <dgm:cxn modelId="{D9167955-1831-4853-B065-7990B0CE03FB}" type="presParOf" srcId="{DBC21200-2962-4CD4-B07D-AF2D1939C695}" destId="{D2607A6B-7C5B-447D-B92A-DF976D99E401}" srcOrd="0" destOrd="0" presId="urn:microsoft.com/office/officeart/2005/8/layout/process1"/>
    <dgm:cxn modelId="{74F40972-0F11-49E7-8B7F-86AC4F4E4D3C}" type="presParOf" srcId="{585B73BC-54F6-469B-AAAD-8B1FCBC7B578}" destId="{E52028FA-CFF2-48A9-8D7F-224372378B06}" srcOrd="2" destOrd="0" presId="urn:microsoft.com/office/officeart/2005/8/layout/process1"/>
    <dgm:cxn modelId="{EC14EB73-29FB-4EA6-9E9D-268D9ACF6A1F}" type="presParOf" srcId="{585B73BC-54F6-469B-AAAD-8B1FCBC7B578}" destId="{52A037B6-A5D8-4101-983C-63DB1DD0E93A}" srcOrd="3" destOrd="0" presId="urn:microsoft.com/office/officeart/2005/8/layout/process1"/>
    <dgm:cxn modelId="{5FD8A110-EB27-4FB9-B874-40BDA7B37A64}" type="presParOf" srcId="{52A037B6-A5D8-4101-983C-63DB1DD0E93A}" destId="{E6F6B154-8B2E-44DA-A445-B9A158A56466}" srcOrd="0" destOrd="0" presId="urn:microsoft.com/office/officeart/2005/8/layout/process1"/>
    <dgm:cxn modelId="{A444DFE9-CBBF-4859-9C05-9A0020C1743A}" type="presParOf" srcId="{585B73BC-54F6-469B-AAAD-8B1FCBC7B578}" destId="{E48FB0E9-CEE3-47F4-A4CF-0D138BBB2A1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A61660-5D13-493D-892D-C648FE00172C}" type="doc">
      <dgm:prSet loTypeId="urn:microsoft.com/office/officeart/2005/8/layout/lProcess1" loCatId="process" qsTypeId="urn:microsoft.com/office/officeart/2005/8/quickstyle/3d1" qsCatId="3D" csTypeId="urn:microsoft.com/office/officeart/2005/8/colors/accent2_1" csCatId="accent2" phldr="1"/>
      <dgm:spPr/>
      <dgm:t>
        <a:bodyPr/>
        <a:lstStyle/>
        <a:p>
          <a:endParaRPr lang="pl-PL"/>
        </a:p>
      </dgm:t>
    </dgm:pt>
    <dgm:pt modelId="{97E33895-84BE-4C30-99F3-DE39ABF69604}">
      <dgm:prSet phldrT="[Tekst]" custT="1"/>
      <dgm:spPr/>
      <dgm:t>
        <a:bodyPr/>
        <a:lstStyle/>
        <a:p>
          <a:r>
            <a:rPr lang="pl-PL" sz="1600" b="1" dirty="0" smtClean="0"/>
            <a:t>1 osoba:</a:t>
          </a:r>
          <a:endParaRPr lang="pl-PL" sz="1600" b="1" dirty="0"/>
        </a:p>
      </dgm:t>
    </dgm:pt>
    <dgm:pt modelId="{68BBED15-7604-4F05-B8B0-6862BCE06DC6}" type="parTrans" cxnId="{23CCC60E-C175-43AA-8585-04547CC2A639}">
      <dgm:prSet/>
      <dgm:spPr/>
      <dgm:t>
        <a:bodyPr/>
        <a:lstStyle/>
        <a:p>
          <a:endParaRPr lang="pl-PL" sz="1200"/>
        </a:p>
      </dgm:t>
    </dgm:pt>
    <dgm:pt modelId="{06CF8DB2-739A-41F6-834D-8D8C05F2CF2F}" type="sibTrans" cxnId="{23CCC60E-C175-43AA-8585-04547CC2A639}">
      <dgm:prSet/>
      <dgm:spPr/>
      <dgm:t>
        <a:bodyPr/>
        <a:lstStyle/>
        <a:p>
          <a:endParaRPr lang="pl-PL" sz="1200"/>
        </a:p>
      </dgm:t>
    </dgm:pt>
    <dgm:pt modelId="{F2C86724-30B7-42BE-8CC6-5D17DBDCD7DF}">
      <dgm:prSet custT="1"/>
      <dgm:spPr/>
      <dgm:t>
        <a:bodyPr/>
        <a:lstStyle/>
        <a:p>
          <a:r>
            <a:rPr lang="pl-PL" sz="1600" b="1" dirty="0" smtClean="0"/>
            <a:t>2 osoba</a:t>
          </a:r>
          <a:endParaRPr lang="pl-PL" sz="1600" b="1" dirty="0"/>
        </a:p>
      </dgm:t>
    </dgm:pt>
    <dgm:pt modelId="{BD19D7B9-78AB-4FE8-A08E-5384E904B6F8}" type="parTrans" cxnId="{605E1849-5397-4233-9D83-86E6A5D64FFF}">
      <dgm:prSet/>
      <dgm:spPr/>
      <dgm:t>
        <a:bodyPr/>
        <a:lstStyle/>
        <a:p>
          <a:endParaRPr lang="pl-PL" sz="1200"/>
        </a:p>
      </dgm:t>
    </dgm:pt>
    <dgm:pt modelId="{8BBD89D7-00F3-49E5-B116-302455D552A5}" type="sibTrans" cxnId="{605E1849-5397-4233-9D83-86E6A5D64FFF}">
      <dgm:prSet/>
      <dgm:spPr/>
      <dgm:t>
        <a:bodyPr/>
        <a:lstStyle/>
        <a:p>
          <a:endParaRPr lang="pl-PL" sz="1200"/>
        </a:p>
      </dgm:t>
    </dgm:pt>
    <dgm:pt modelId="{280ADE96-9622-4E92-AA4E-BB418AC2A81E}">
      <dgm:prSet custT="1"/>
      <dgm:spPr/>
      <dgm:t>
        <a:bodyPr/>
        <a:lstStyle/>
        <a:p>
          <a:r>
            <a:rPr lang="pl-PL" sz="1600" b="1" dirty="0" smtClean="0"/>
            <a:t>3 osoba</a:t>
          </a:r>
          <a:endParaRPr lang="pl-PL" sz="1600" b="1" dirty="0"/>
        </a:p>
      </dgm:t>
    </dgm:pt>
    <dgm:pt modelId="{C5E486D6-8CC5-467D-906E-C44C227069F7}" type="parTrans" cxnId="{4E0A0CCC-3346-49B5-A768-70EA970E1C0E}">
      <dgm:prSet/>
      <dgm:spPr/>
      <dgm:t>
        <a:bodyPr/>
        <a:lstStyle/>
        <a:p>
          <a:endParaRPr lang="pl-PL" sz="1200"/>
        </a:p>
      </dgm:t>
    </dgm:pt>
    <dgm:pt modelId="{D490B954-EA3A-4219-95D3-D379DB63E057}" type="sibTrans" cxnId="{4E0A0CCC-3346-49B5-A768-70EA970E1C0E}">
      <dgm:prSet/>
      <dgm:spPr/>
      <dgm:t>
        <a:bodyPr/>
        <a:lstStyle/>
        <a:p>
          <a:endParaRPr lang="pl-PL" sz="1200"/>
        </a:p>
      </dgm:t>
    </dgm:pt>
    <dgm:pt modelId="{57D69CFE-76BC-4132-8F7B-3494AC987066}">
      <dgm:prSet phldrT="[Tekst]" custT="1"/>
      <dgm:spPr/>
      <dgm:t>
        <a:bodyPr/>
        <a:lstStyle/>
        <a:p>
          <a:r>
            <a:rPr lang="pl-PL" sz="1200" dirty="0" smtClean="0"/>
            <a:t>stałam się bardziej odpowiedzialna; najtrudniej było wtedy, gdy czułam się bezradna (</a:t>
          </a:r>
          <a:r>
            <a:rPr lang="pl-PL" sz="1200" dirty="0" err="1" smtClean="0"/>
            <a:t>syt</a:t>
          </a:r>
          <a:r>
            <a:rPr lang="pl-PL" sz="1200" dirty="0" smtClean="0"/>
            <a:t>. opowieści podopiecznych o niechęci do życia, o bólu); nie wiedziałam gdzie są granice – co mogę robić a co powinnam robić; wracałam do domu całkowicie wypompowana; </a:t>
          </a:r>
          <a:endParaRPr lang="pl-PL" sz="1200" dirty="0"/>
        </a:p>
      </dgm:t>
    </dgm:pt>
    <dgm:pt modelId="{7495F22A-F58B-4EC3-8E74-D459FCA2880C}" type="parTrans" cxnId="{DF181E58-C0AE-48A6-ADCF-EC5FDF9255DD}">
      <dgm:prSet/>
      <dgm:spPr/>
      <dgm:t>
        <a:bodyPr/>
        <a:lstStyle/>
        <a:p>
          <a:endParaRPr lang="pl-PL" sz="1200"/>
        </a:p>
      </dgm:t>
    </dgm:pt>
    <dgm:pt modelId="{6CB7562E-DC38-455B-82E8-F35D1993931A}" type="sibTrans" cxnId="{DF181E58-C0AE-48A6-ADCF-EC5FDF9255DD}">
      <dgm:prSet/>
      <dgm:spPr/>
      <dgm:t>
        <a:bodyPr/>
        <a:lstStyle/>
        <a:p>
          <a:endParaRPr lang="pl-PL" sz="1200"/>
        </a:p>
      </dgm:t>
    </dgm:pt>
    <dgm:pt modelId="{77EE0903-D7AE-4944-88F1-2F439677C277}">
      <dgm:prSet custT="1"/>
      <dgm:spPr/>
      <dgm:t>
        <a:bodyPr/>
        <a:lstStyle/>
        <a:p>
          <a:r>
            <a:rPr lang="pl-PL" sz="1200" smtClean="0"/>
            <a:t> </a:t>
          </a:r>
          <a:r>
            <a:rPr lang="pl-PL" sz="1200" dirty="0" smtClean="0"/>
            <a:t>w razie gdybym miał podjąć taką pracę – wiedziałbym, że dam radę; złapałem dystans do osób starszych. Potrafię się zdystansować;</a:t>
          </a:r>
          <a:endParaRPr lang="pl-PL" sz="1200" dirty="0"/>
        </a:p>
      </dgm:t>
    </dgm:pt>
    <dgm:pt modelId="{3FA48CF5-498A-4615-B323-7DEC03EFC91A}" type="parTrans" cxnId="{5754327A-4A22-45E2-9B11-941658A48D4F}">
      <dgm:prSet/>
      <dgm:spPr/>
      <dgm:t>
        <a:bodyPr/>
        <a:lstStyle/>
        <a:p>
          <a:endParaRPr lang="pl-PL" sz="1200"/>
        </a:p>
      </dgm:t>
    </dgm:pt>
    <dgm:pt modelId="{28B6FCA8-FF67-400E-B9CF-A75D63266F7F}" type="sibTrans" cxnId="{5754327A-4A22-45E2-9B11-941658A48D4F}">
      <dgm:prSet/>
      <dgm:spPr/>
      <dgm:t>
        <a:bodyPr/>
        <a:lstStyle/>
        <a:p>
          <a:endParaRPr lang="pl-PL" sz="1200"/>
        </a:p>
      </dgm:t>
    </dgm:pt>
    <dgm:pt modelId="{2334737E-C583-4500-A913-C3F876991A3F}">
      <dgm:prSet custT="1"/>
      <dgm:spPr/>
      <dgm:t>
        <a:bodyPr/>
        <a:lstStyle/>
        <a:p>
          <a:r>
            <a:rPr lang="pl-PL" sz="1200" dirty="0" smtClean="0"/>
            <a:t>było </a:t>
          </a:r>
          <a:r>
            <a:rPr lang="pl-PL" sz="1200" dirty="0" err="1" smtClean="0"/>
            <a:t>cool</a:t>
          </a:r>
          <a:r>
            <a:rPr lang="pl-PL" sz="1200" dirty="0" smtClean="0"/>
            <a:t>, ale najwięcej człowiek się uczy na oryginalnym doświadczeniu a nie na symulacji.</a:t>
          </a:r>
          <a:endParaRPr lang="pl-PL" sz="1200" dirty="0"/>
        </a:p>
      </dgm:t>
    </dgm:pt>
    <dgm:pt modelId="{3F15BB89-9963-4CEC-81E1-2F59B20C701F}" type="parTrans" cxnId="{80133AC2-ECD7-4483-9A50-4E351431FD49}">
      <dgm:prSet/>
      <dgm:spPr/>
      <dgm:t>
        <a:bodyPr/>
        <a:lstStyle/>
        <a:p>
          <a:endParaRPr lang="pl-PL" sz="1200"/>
        </a:p>
      </dgm:t>
    </dgm:pt>
    <dgm:pt modelId="{01635BA8-520B-4420-AC38-188DB1488BAD}" type="sibTrans" cxnId="{80133AC2-ECD7-4483-9A50-4E351431FD49}">
      <dgm:prSet/>
      <dgm:spPr/>
      <dgm:t>
        <a:bodyPr/>
        <a:lstStyle/>
        <a:p>
          <a:endParaRPr lang="pl-PL" sz="1200"/>
        </a:p>
      </dgm:t>
    </dgm:pt>
    <dgm:pt modelId="{5003D1C5-06FB-44E0-8BF7-B16C014BD740}" type="pres">
      <dgm:prSet presAssocID="{F7A61660-5D13-493D-892D-C648FE00172C}" presName="Name0" presStyleCnt="0">
        <dgm:presLayoutVars>
          <dgm:dir/>
          <dgm:animLvl val="lvl"/>
          <dgm:resizeHandles val="exact"/>
        </dgm:presLayoutVars>
      </dgm:prSet>
      <dgm:spPr/>
      <dgm:t>
        <a:bodyPr/>
        <a:lstStyle/>
        <a:p>
          <a:endParaRPr lang="pl-PL"/>
        </a:p>
      </dgm:t>
    </dgm:pt>
    <dgm:pt modelId="{513B377E-4969-463C-BF1F-3CE5D4EFD7E4}" type="pres">
      <dgm:prSet presAssocID="{97E33895-84BE-4C30-99F3-DE39ABF69604}" presName="vertFlow" presStyleCnt="0"/>
      <dgm:spPr/>
    </dgm:pt>
    <dgm:pt modelId="{2996D68B-6C5F-4C79-9FEB-C9AF432B2F59}" type="pres">
      <dgm:prSet presAssocID="{97E33895-84BE-4C30-99F3-DE39ABF69604}" presName="header" presStyleLbl="node1" presStyleIdx="0" presStyleCnt="3"/>
      <dgm:spPr/>
      <dgm:t>
        <a:bodyPr/>
        <a:lstStyle/>
        <a:p>
          <a:endParaRPr lang="pl-PL"/>
        </a:p>
      </dgm:t>
    </dgm:pt>
    <dgm:pt modelId="{0A7A01EE-6766-4F80-8119-DF2AA99EE2F8}" type="pres">
      <dgm:prSet presAssocID="{7495F22A-F58B-4EC3-8E74-D459FCA2880C}" presName="parTrans" presStyleLbl="sibTrans2D1" presStyleIdx="0" presStyleCnt="3"/>
      <dgm:spPr/>
      <dgm:t>
        <a:bodyPr/>
        <a:lstStyle/>
        <a:p>
          <a:endParaRPr lang="pl-PL"/>
        </a:p>
      </dgm:t>
    </dgm:pt>
    <dgm:pt modelId="{0325DFFB-D39B-4D4F-BB33-1151CECDC7B7}" type="pres">
      <dgm:prSet presAssocID="{57D69CFE-76BC-4132-8F7B-3494AC987066}" presName="child" presStyleLbl="alignAccFollowNode1" presStyleIdx="0" presStyleCnt="3" custScaleY="454546">
        <dgm:presLayoutVars>
          <dgm:chMax val="0"/>
          <dgm:bulletEnabled val="1"/>
        </dgm:presLayoutVars>
      </dgm:prSet>
      <dgm:spPr/>
      <dgm:t>
        <a:bodyPr/>
        <a:lstStyle/>
        <a:p>
          <a:endParaRPr lang="pl-PL"/>
        </a:p>
      </dgm:t>
    </dgm:pt>
    <dgm:pt modelId="{1B1C61FE-4BDF-4618-876B-5063249F1B22}" type="pres">
      <dgm:prSet presAssocID="{97E33895-84BE-4C30-99F3-DE39ABF69604}" presName="hSp" presStyleCnt="0"/>
      <dgm:spPr/>
    </dgm:pt>
    <dgm:pt modelId="{BFDF21D5-1A01-40EF-A291-4010D0AD7DCD}" type="pres">
      <dgm:prSet presAssocID="{F2C86724-30B7-42BE-8CC6-5D17DBDCD7DF}" presName="vertFlow" presStyleCnt="0"/>
      <dgm:spPr/>
    </dgm:pt>
    <dgm:pt modelId="{F0F0D5C4-9A65-4A9B-9410-6358B1972DD3}" type="pres">
      <dgm:prSet presAssocID="{F2C86724-30B7-42BE-8CC6-5D17DBDCD7DF}" presName="header" presStyleLbl="node1" presStyleIdx="1" presStyleCnt="3"/>
      <dgm:spPr/>
      <dgm:t>
        <a:bodyPr/>
        <a:lstStyle/>
        <a:p>
          <a:endParaRPr lang="pl-PL"/>
        </a:p>
      </dgm:t>
    </dgm:pt>
    <dgm:pt modelId="{4BEA82E8-0ED6-4792-B5E6-BE9FE7D091CC}" type="pres">
      <dgm:prSet presAssocID="{3FA48CF5-498A-4615-B323-7DEC03EFC91A}" presName="parTrans" presStyleLbl="sibTrans2D1" presStyleIdx="1" presStyleCnt="3"/>
      <dgm:spPr/>
      <dgm:t>
        <a:bodyPr/>
        <a:lstStyle/>
        <a:p>
          <a:endParaRPr lang="pl-PL"/>
        </a:p>
      </dgm:t>
    </dgm:pt>
    <dgm:pt modelId="{27975604-ADFD-44CE-8D66-F90F37FD1CC8}" type="pres">
      <dgm:prSet presAssocID="{77EE0903-D7AE-4944-88F1-2F439677C277}" presName="child" presStyleLbl="alignAccFollowNode1" presStyleIdx="1" presStyleCnt="3" custScaleY="454545">
        <dgm:presLayoutVars>
          <dgm:chMax val="0"/>
          <dgm:bulletEnabled val="1"/>
        </dgm:presLayoutVars>
      </dgm:prSet>
      <dgm:spPr/>
      <dgm:t>
        <a:bodyPr/>
        <a:lstStyle/>
        <a:p>
          <a:endParaRPr lang="pl-PL"/>
        </a:p>
      </dgm:t>
    </dgm:pt>
    <dgm:pt modelId="{4C229173-B793-4E64-9324-31F76FD8A6D8}" type="pres">
      <dgm:prSet presAssocID="{F2C86724-30B7-42BE-8CC6-5D17DBDCD7DF}" presName="hSp" presStyleCnt="0"/>
      <dgm:spPr/>
    </dgm:pt>
    <dgm:pt modelId="{80F8515C-8E8D-4594-ABEF-26D956A1F020}" type="pres">
      <dgm:prSet presAssocID="{280ADE96-9622-4E92-AA4E-BB418AC2A81E}" presName="vertFlow" presStyleCnt="0"/>
      <dgm:spPr/>
    </dgm:pt>
    <dgm:pt modelId="{16AFF5BC-7B26-400C-AF5F-D73757BB1750}" type="pres">
      <dgm:prSet presAssocID="{280ADE96-9622-4E92-AA4E-BB418AC2A81E}" presName="header" presStyleLbl="node1" presStyleIdx="2" presStyleCnt="3"/>
      <dgm:spPr/>
      <dgm:t>
        <a:bodyPr/>
        <a:lstStyle/>
        <a:p>
          <a:endParaRPr lang="pl-PL"/>
        </a:p>
      </dgm:t>
    </dgm:pt>
    <dgm:pt modelId="{789003CE-9879-42B1-812F-79AFBD0E50B8}" type="pres">
      <dgm:prSet presAssocID="{3F15BB89-9963-4CEC-81E1-2F59B20C701F}" presName="parTrans" presStyleLbl="sibTrans2D1" presStyleIdx="2" presStyleCnt="3"/>
      <dgm:spPr/>
      <dgm:t>
        <a:bodyPr/>
        <a:lstStyle/>
        <a:p>
          <a:endParaRPr lang="pl-PL"/>
        </a:p>
      </dgm:t>
    </dgm:pt>
    <dgm:pt modelId="{165A8826-F770-4836-879B-7F8A5F4539C2}" type="pres">
      <dgm:prSet presAssocID="{2334737E-C583-4500-A913-C3F876991A3F}" presName="child" presStyleLbl="alignAccFollowNode1" presStyleIdx="2" presStyleCnt="3" custScaleY="448367">
        <dgm:presLayoutVars>
          <dgm:chMax val="0"/>
          <dgm:bulletEnabled val="1"/>
        </dgm:presLayoutVars>
      </dgm:prSet>
      <dgm:spPr/>
      <dgm:t>
        <a:bodyPr/>
        <a:lstStyle/>
        <a:p>
          <a:endParaRPr lang="pl-PL"/>
        </a:p>
      </dgm:t>
    </dgm:pt>
  </dgm:ptLst>
  <dgm:cxnLst>
    <dgm:cxn modelId="{810C0EF2-3CD4-4934-9CB6-BDEF9A58B6FD}" type="presOf" srcId="{77EE0903-D7AE-4944-88F1-2F439677C277}" destId="{27975604-ADFD-44CE-8D66-F90F37FD1CC8}" srcOrd="0" destOrd="0" presId="urn:microsoft.com/office/officeart/2005/8/layout/lProcess1"/>
    <dgm:cxn modelId="{5754327A-4A22-45E2-9B11-941658A48D4F}" srcId="{F2C86724-30B7-42BE-8CC6-5D17DBDCD7DF}" destId="{77EE0903-D7AE-4944-88F1-2F439677C277}" srcOrd="0" destOrd="0" parTransId="{3FA48CF5-498A-4615-B323-7DEC03EFC91A}" sibTransId="{28B6FCA8-FF67-400E-B9CF-A75D63266F7F}"/>
    <dgm:cxn modelId="{5FA4BD68-2BF5-4B0B-92B0-AAB1DC46FA56}" type="presOf" srcId="{97E33895-84BE-4C30-99F3-DE39ABF69604}" destId="{2996D68B-6C5F-4C79-9FEB-C9AF432B2F59}" srcOrd="0" destOrd="0" presId="urn:microsoft.com/office/officeart/2005/8/layout/lProcess1"/>
    <dgm:cxn modelId="{EB90A9EA-9BB2-40D4-BEDA-5FF29D15D140}" type="presOf" srcId="{7495F22A-F58B-4EC3-8E74-D459FCA2880C}" destId="{0A7A01EE-6766-4F80-8119-DF2AA99EE2F8}" srcOrd="0" destOrd="0" presId="urn:microsoft.com/office/officeart/2005/8/layout/lProcess1"/>
    <dgm:cxn modelId="{DF181E58-C0AE-48A6-ADCF-EC5FDF9255DD}" srcId="{97E33895-84BE-4C30-99F3-DE39ABF69604}" destId="{57D69CFE-76BC-4132-8F7B-3494AC987066}" srcOrd="0" destOrd="0" parTransId="{7495F22A-F58B-4EC3-8E74-D459FCA2880C}" sibTransId="{6CB7562E-DC38-455B-82E8-F35D1993931A}"/>
    <dgm:cxn modelId="{6ED456DE-000D-420F-A406-9C6EFAB17595}" type="presOf" srcId="{F2C86724-30B7-42BE-8CC6-5D17DBDCD7DF}" destId="{F0F0D5C4-9A65-4A9B-9410-6358B1972DD3}" srcOrd="0" destOrd="0" presId="urn:microsoft.com/office/officeart/2005/8/layout/lProcess1"/>
    <dgm:cxn modelId="{0C5E6F05-7E54-448A-B4A8-26287284859B}" type="presOf" srcId="{57D69CFE-76BC-4132-8F7B-3494AC987066}" destId="{0325DFFB-D39B-4D4F-BB33-1151CECDC7B7}" srcOrd="0" destOrd="0" presId="urn:microsoft.com/office/officeart/2005/8/layout/lProcess1"/>
    <dgm:cxn modelId="{605E1849-5397-4233-9D83-86E6A5D64FFF}" srcId="{F7A61660-5D13-493D-892D-C648FE00172C}" destId="{F2C86724-30B7-42BE-8CC6-5D17DBDCD7DF}" srcOrd="1" destOrd="0" parTransId="{BD19D7B9-78AB-4FE8-A08E-5384E904B6F8}" sibTransId="{8BBD89D7-00F3-49E5-B116-302455D552A5}"/>
    <dgm:cxn modelId="{4F71CCDF-ECC5-4B5F-9DC4-D2FD91525957}" type="presOf" srcId="{280ADE96-9622-4E92-AA4E-BB418AC2A81E}" destId="{16AFF5BC-7B26-400C-AF5F-D73757BB1750}" srcOrd="0" destOrd="0" presId="urn:microsoft.com/office/officeart/2005/8/layout/lProcess1"/>
    <dgm:cxn modelId="{23CCC60E-C175-43AA-8585-04547CC2A639}" srcId="{F7A61660-5D13-493D-892D-C648FE00172C}" destId="{97E33895-84BE-4C30-99F3-DE39ABF69604}" srcOrd="0" destOrd="0" parTransId="{68BBED15-7604-4F05-B8B0-6862BCE06DC6}" sibTransId="{06CF8DB2-739A-41F6-834D-8D8C05F2CF2F}"/>
    <dgm:cxn modelId="{67FCDDF0-41EE-42D5-9ADF-1648FB19301B}" type="presOf" srcId="{F7A61660-5D13-493D-892D-C648FE00172C}" destId="{5003D1C5-06FB-44E0-8BF7-B16C014BD740}" srcOrd="0" destOrd="0" presId="urn:microsoft.com/office/officeart/2005/8/layout/lProcess1"/>
    <dgm:cxn modelId="{4E0A0CCC-3346-49B5-A768-70EA970E1C0E}" srcId="{F7A61660-5D13-493D-892D-C648FE00172C}" destId="{280ADE96-9622-4E92-AA4E-BB418AC2A81E}" srcOrd="2" destOrd="0" parTransId="{C5E486D6-8CC5-467D-906E-C44C227069F7}" sibTransId="{D490B954-EA3A-4219-95D3-D379DB63E057}"/>
    <dgm:cxn modelId="{48F60CF7-479D-41AB-80FA-5DD3AF031DAC}" type="presOf" srcId="{3FA48CF5-498A-4615-B323-7DEC03EFC91A}" destId="{4BEA82E8-0ED6-4792-B5E6-BE9FE7D091CC}" srcOrd="0" destOrd="0" presId="urn:microsoft.com/office/officeart/2005/8/layout/lProcess1"/>
    <dgm:cxn modelId="{AA7635D2-4EEB-4193-A5BA-112EE9E9135C}" type="presOf" srcId="{2334737E-C583-4500-A913-C3F876991A3F}" destId="{165A8826-F770-4836-879B-7F8A5F4539C2}" srcOrd="0" destOrd="0" presId="urn:microsoft.com/office/officeart/2005/8/layout/lProcess1"/>
    <dgm:cxn modelId="{80133AC2-ECD7-4483-9A50-4E351431FD49}" srcId="{280ADE96-9622-4E92-AA4E-BB418AC2A81E}" destId="{2334737E-C583-4500-A913-C3F876991A3F}" srcOrd="0" destOrd="0" parTransId="{3F15BB89-9963-4CEC-81E1-2F59B20C701F}" sibTransId="{01635BA8-520B-4420-AC38-188DB1488BAD}"/>
    <dgm:cxn modelId="{E33A48D9-C79D-434C-AE7E-732B0402207E}" type="presOf" srcId="{3F15BB89-9963-4CEC-81E1-2F59B20C701F}" destId="{789003CE-9879-42B1-812F-79AFBD0E50B8}" srcOrd="0" destOrd="0" presId="urn:microsoft.com/office/officeart/2005/8/layout/lProcess1"/>
    <dgm:cxn modelId="{37EA9E1D-E297-4B10-BC82-D44E99A95DB9}" type="presParOf" srcId="{5003D1C5-06FB-44E0-8BF7-B16C014BD740}" destId="{513B377E-4969-463C-BF1F-3CE5D4EFD7E4}" srcOrd="0" destOrd="0" presId="urn:microsoft.com/office/officeart/2005/8/layout/lProcess1"/>
    <dgm:cxn modelId="{DF212908-E842-41AB-8AE3-09B0B91606DE}" type="presParOf" srcId="{513B377E-4969-463C-BF1F-3CE5D4EFD7E4}" destId="{2996D68B-6C5F-4C79-9FEB-C9AF432B2F59}" srcOrd="0" destOrd="0" presId="urn:microsoft.com/office/officeart/2005/8/layout/lProcess1"/>
    <dgm:cxn modelId="{9E9E9602-AABA-4CC0-825F-61414341307C}" type="presParOf" srcId="{513B377E-4969-463C-BF1F-3CE5D4EFD7E4}" destId="{0A7A01EE-6766-4F80-8119-DF2AA99EE2F8}" srcOrd="1" destOrd="0" presId="urn:microsoft.com/office/officeart/2005/8/layout/lProcess1"/>
    <dgm:cxn modelId="{76A14B17-A5C0-4FF9-9CEA-B9C180052B70}" type="presParOf" srcId="{513B377E-4969-463C-BF1F-3CE5D4EFD7E4}" destId="{0325DFFB-D39B-4D4F-BB33-1151CECDC7B7}" srcOrd="2" destOrd="0" presId="urn:microsoft.com/office/officeart/2005/8/layout/lProcess1"/>
    <dgm:cxn modelId="{6B844FE5-09E4-465C-B305-4D60F6A177E4}" type="presParOf" srcId="{5003D1C5-06FB-44E0-8BF7-B16C014BD740}" destId="{1B1C61FE-4BDF-4618-876B-5063249F1B22}" srcOrd="1" destOrd="0" presId="urn:microsoft.com/office/officeart/2005/8/layout/lProcess1"/>
    <dgm:cxn modelId="{0FD1B039-24E1-45D8-8089-309A6DFCD3D5}" type="presParOf" srcId="{5003D1C5-06FB-44E0-8BF7-B16C014BD740}" destId="{BFDF21D5-1A01-40EF-A291-4010D0AD7DCD}" srcOrd="2" destOrd="0" presId="urn:microsoft.com/office/officeart/2005/8/layout/lProcess1"/>
    <dgm:cxn modelId="{95055E2D-B85E-44A8-85D9-341F888F2AE1}" type="presParOf" srcId="{BFDF21D5-1A01-40EF-A291-4010D0AD7DCD}" destId="{F0F0D5C4-9A65-4A9B-9410-6358B1972DD3}" srcOrd="0" destOrd="0" presId="urn:microsoft.com/office/officeart/2005/8/layout/lProcess1"/>
    <dgm:cxn modelId="{2974CAB0-A07A-47D2-9C57-7A44C500E485}" type="presParOf" srcId="{BFDF21D5-1A01-40EF-A291-4010D0AD7DCD}" destId="{4BEA82E8-0ED6-4792-B5E6-BE9FE7D091CC}" srcOrd="1" destOrd="0" presId="urn:microsoft.com/office/officeart/2005/8/layout/lProcess1"/>
    <dgm:cxn modelId="{89B66746-EA71-4B27-B723-DFD0F7D255CE}" type="presParOf" srcId="{BFDF21D5-1A01-40EF-A291-4010D0AD7DCD}" destId="{27975604-ADFD-44CE-8D66-F90F37FD1CC8}" srcOrd="2" destOrd="0" presId="urn:microsoft.com/office/officeart/2005/8/layout/lProcess1"/>
    <dgm:cxn modelId="{3CEBB2D6-6333-4E91-AFEE-AED93CABEED8}" type="presParOf" srcId="{5003D1C5-06FB-44E0-8BF7-B16C014BD740}" destId="{4C229173-B793-4E64-9324-31F76FD8A6D8}" srcOrd="3" destOrd="0" presId="urn:microsoft.com/office/officeart/2005/8/layout/lProcess1"/>
    <dgm:cxn modelId="{F93D0821-9D00-495A-9D49-FF46E927D727}" type="presParOf" srcId="{5003D1C5-06FB-44E0-8BF7-B16C014BD740}" destId="{80F8515C-8E8D-4594-ABEF-26D956A1F020}" srcOrd="4" destOrd="0" presId="urn:microsoft.com/office/officeart/2005/8/layout/lProcess1"/>
    <dgm:cxn modelId="{87111A2F-136D-433B-9C3F-086A668914AF}" type="presParOf" srcId="{80F8515C-8E8D-4594-ABEF-26D956A1F020}" destId="{16AFF5BC-7B26-400C-AF5F-D73757BB1750}" srcOrd="0" destOrd="0" presId="urn:microsoft.com/office/officeart/2005/8/layout/lProcess1"/>
    <dgm:cxn modelId="{F28568FD-D61E-48AE-9B29-FFCD8227DDB3}" type="presParOf" srcId="{80F8515C-8E8D-4594-ABEF-26D956A1F020}" destId="{789003CE-9879-42B1-812F-79AFBD0E50B8}" srcOrd="1" destOrd="0" presId="urn:microsoft.com/office/officeart/2005/8/layout/lProcess1"/>
    <dgm:cxn modelId="{E2AC807E-91F8-4E9C-984D-27F11A908B6D}" type="presParOf" srcId="{80F8515C-8E8D-4594-ABEF-26D956A1F020}" destId="{165A8826-F770-4836-879B-7F8A5F4539C2}"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32251-8FF4-4ABD-85C0-A9193578055E}">
      <dsp:nvSpPr>
        <dsp:cNvPr id="0" name=""/>
        <dsp:cNvSpPr/>
      </dsp:nvSpPr>
      <dsp:spPr>
        <a:xfrm>
          <a:off x="0" y="512528"/>
          <a:ext cx="7344816" cy="8568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0CA0CE-23B1-41A5-9D66-D21680ED990E}">
      <dsp:nvSpPr>
        <dsp:cNvPr id="0" name=""/>
        <dsp:cNvSpPr/>
      </dsp:nvSpPr>
      <dsp:spPr>
        <a:xfrm>
          <a:off x="367240" y="10687"/>
          <a:ext cx="5141371" cy="100368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32" tIns="0" rIns="194332" bIns="0" numCol="1" spcCol="1270" anchor="ctr" anchorCtr="0">
          <a:noAutofit/>
        </a:bodyPr>
        <a:lstStyle/>
        <a:p>
          <a:pPr lvl="0" algn="l" defTabSz="711200">
            <a:lnSpc>
              <a:spcPct val="90000"/>
            </a:lnSpc>
            <a:spcBef>
              <a:spcPct val="0"/>
            </a:spcBef>
            <a:spcAft>
              <a:spcPct val="35000"/>
            </a:spcAft>
          </a:pPr>
          <a:r>
            <a:rPr lang="pl-PL" sz="1600" kern="1200" smtClean="0"/>
            <a:t>Jak badać kompetencje społeczne i predyspozycje zawodowe osób młodych w kontekście podejmowania stażu zawodowego w sektorze pomocy społecznej?</a:t>
          </a:r>
          <a:endParaRPr lang="pl-PL" sz="1600" kern="1200" dirty="0"/>
        </a:p>
      </dsp:txBody>
      <dsp:txXfrm>
        <a:off x="416236" y="59683"/>
        <a:ext cx="5043379" cy="905688"/>
      </dsp:txXfrm>
    </dsp:sp>
    <dsp:sp modelId="{ECEFB660-6CB3-4D0A-BD1A-4AEBA13A053B}">
      <dsp:nvSpPr>
        <dsp:cNvPr id="0" name=""/>
        <dsp:cNvSpPr/>
      </dsp:nvSpPr>
      <dsp:spPr>
        <a:xfrm>
          <a:off x="0" y="2054768"/>
          <a:ext cx="7344816" cy="8568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D89393-FFB4-4F8B-AEF3-F850CFD313F4}">
      <dsp:nvSpPr>
        <dsp:cNvPr id="0" name=""/>
        <dsp:cNvSpPr/>
      </dsp:nvSpPr>
      <dsp:spPr>
        <a:xfrm>
          <a:off x="367240" y="1552928"/>
          <a:ext cx="5141371" cy="100368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32" tIns="0" rIns="194332" bIns="0" numCol="1" spcCol="1270" anchor="ctr" anchorCtr="0">
          <a:noAutofit/>
        </a:bodyPr>
        <a:lstStyle/>
        <a:p>
          <a:pPr lvl="0" algn="l" defTabSz="711200">
            <a:lnSpc>
              <a:spcPct val="90000"/>
            </a:lnSpc>
            <a:spcBef>
              <a:spcPct val="0"/>
            </a:spcBef>
            <a:spcAft>
              <a:spcPct val="35000"/>
            </a:spcAft>
          </a:pPr>
          <a:r>
            <a:rPr lang="pl-PL" sz="1600" kern="1200" smtClean="0"/>
            <a:t>Jak rozwijać kompetencje społeczne i predyspozycje osób młodych w trakcie realizowanych zadań zawodowych podczas stażu zawodowego?</a:t>
          </a:r>
          <a:endParaRPr lang="pl-PL" sz="1600" kern="1200" dirty="0" smtClean="0"/>
        </a:p>
      </dsp:txBody>
      <dsp:txXfrm>
        <a:off x="416236" y="1601924"/>
        <a:ext cx="5043379" cy="905688"/>
      </dsp:txXfrm>
    </dsp:sp>
    <dsp:sp modelId="{F807B7A1-B338-41FA-9E22-2279220881D6}">
      <dsp:nvSpPr>
        <dsp:cNvPr id="0" name=""/>
        <dsp:cNvSpPr/>
      </dsp:nvSpPr>
      <dsp:spPr>
        <a:xfrm>
          <a:off x="0" y="3597008"/>
          <a:ext cx="7344816" cy="856800"/>
        </a:xfrm>
        <a:prstGeom prst="rect">
          <a:avLst/>
        </a:prstGeom>
        <a:solidFill>
          <a:schemeClr val="accent1">
            <a:alpha val="90000"/>
            <a:tint val="4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7FD7F4-9F44-4746-9E65-C2D727510A1F}">
      <dsp:nvSpPr>
        <dsp:cNvPr id="0" name=""/>
        <dsp:cNvSpPr/>
      </dsp:nvSpPr>
      <dsp:spPr>
        <a:xfrm>
          <a:off x="367240" y="3095167"/>
          <a:ext cx="5141371" cy="1003680"/>
        </a:xfrm>
        <a:prstGeom prst="round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32" tIns="0" rIns="194332" bIns="0" numCol="1" spcCol="1270" anchor="ctr" anchorCtr="0">
          <a:noAutofit/>
        </a:bodyPr>
        <a:lstStyle/>
        <a:p>
          <a:pPr lvl="0" algn="l" defTabSz="711200">
            <a:lnSpc>
              <a:spcPct val="90000"/>
            </a:lnSpc>
            <a:spcBef>
              <a:spcPct val="0"/>
            </a:spcBef>
            <a:spcAft>
              <a:spcPct val="35000"/>
            </a:spcAft>
          </a:pPr>
          <a:r>
            <a:rPr lang="pl-PL" sz="1600" kern="1200" smtClean="0"/>
            <a:t>Jak wzmocnić postawy nastawione na realizację zadań zawodowych w sektorze usług społecznych, po realizacji stażu zawodowego lub przed rozpoczęciem pracy w danym sektorze?</a:t>
          </a:r>
          <a:endParaRPr lang="pl-PL" sz="1600" kern="1200" dirty="0" smtClean="0"/>
        </a:p>
      </dsp:txBody>
      <dsp:txXfrm>
        <a:off x="416236" y="3144163"/>
        <a:ext cx="5043379"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CDC49-E202-44BE-8306-67256ABF11B9}">
      <dsp:nvSpPr>
        <dsp:cNvPr id="0" name=""/>
        <dsp:cNvSpPr/>
      </dsp:nvSpPr>
      <dsp:spPr>
        <a:xfrm>
          <a:off x="3515359" y="1855422"/>
          <a:ext cx="2915664" cy="2915664"/>
        </a:xfrm>
        <a:prstGeom prst="gear9">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l-PL" sz="1500" b="1" kern="1200" dirty="0" smtClean="0"/>
            <a:t>Kwestionariusz kompetencji personalnych </a:t>
          </a:r>
          <a:br>
            <a:rPr lang="pl-PL" sz="1500" b="1" kern="1200" dirty="0" smtClean="0"/>
          </a:br>
          <a:r>
            <a:rPr lang="pl-PL" sz="1500" b="1" kern="1200" dirty="0" smtClean="0"/>
            <a:t>i społecznych </a:t>
          </a:r>
          <a:br>
            <a:rPr lang="pl-PL" sz="1500" b="1" kern="1200" dirty="0" smtClean="0"/>
          </a:br>
          <a:r>
            <a:rPr lang="pl-PL" sz="1500" b="1" kern="1200" dirty="0" smtClean="0"/>
            <a:t>w zawodach społecznych </a:t>
          </a:r>
          <a:br>
            <a:rPr lang="pl-PL" sz="1500" b="1" kern="1200" dirty="0" smtClean="0"/>
          </a:br>
          <a:r>
            <a:rPr lang="pl-PL" sz="1500" b="1" kern="1200" dirty="0" smtClean="0"/>
            <a:t>(</a:t>
          </a:r>
          <a:r>
            <a:rPr lang="pl-PL" sz="1500" b="1" kern="1200" dirty="0" err="1" smtClean="0"/>
            <a:t>KKPS-ZS</a:t>
          </a:r>
          <a:r>
            <a:rPr lang="pl-PL" sz="1500" b="1" kern="1200" dirty="0" smtClean="0"/>
            <a:t>)</a:t>
          </a:r>
          <a:endParaRPr lang="pl-PL" sz="1500" b="1" kern="1200" dirty="0"/>
        </a:p>
      </dsp:txBody>
      <dsp:txXfrm>
        <a:off x="4101537" y="2538402"/>
        <a:ext cx="1743308" cy="1498712"/>
      </dsp:txXfrm>
    </dsp:sp>
    <dsp:sp modelId="{C97E4C27-7963-4899-B0E2-D00E8D545DD5}">
      <dsp:nvSpPr>
        <dsp:cNvPr id="0" name=""/>
        <dsp:cNvSpPr/>
      </dsp:nvSpPr>
      <dsp:spPr>
        <a:xfrm>
          <a:off x="576062" y="432048"/>
          <a:ext cx="3170567" cy="3156848"/>
        </a:xfrm>
        <a:prstGeom prst="gear6">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pl-PL" sz="1500" b="1" kern="1200" dirty="0" smtClean="0"/>
            <a:t>Kwestionariusz  predyspozycji zawodowych </a:t>
          </a:r>
          <a:br>
            <a:rPr lang="pl-PL" sz="1500" b="1" kern="1200" dirty="0" smtClean="0"/>
          </a:br>
          <a:r>
            <a:rPr lang="pl-PL" sz="1500" b="1" kern="1200" dirty="0" smtClean="0"/>
            <a:t>w zawodach społecznych (</a:t>
          </a:r>
          <a:r>
            <a:rPr lang="pl-PL" sz="1500" b="1" kern="1200" dirty="0" err="1" smtClean="0"/>
            <a:t>KPZ-ZS</a:t>
          </a:r>
          <a:r>
            <a:rPr lang="pl-PL" sz="1500" b="1" kern="1200" dirty="0" smtClean="0"/>
            <a:t>)</a:t>
          </a:r>
        </a:p>
      </dsp:txBody>
      <dsp:txXfrm>
        <a:off x="1372802" y="1231597"/>
        <a:ext cx="1577087" cy="1557750"/>
      </dsp:txXfrm>
    </dsp:sp>
    <dsp:sp modelId="{A709B84C-8E20-4DAB-8A75-40E3F0BA79AC}">
      <dsp:nvSpPr>
        <dsp:cNvPr id="0" name=""/>
        <dsp:cNvSpPr/>
      </dsp:nvSpPr>
      <dsp:spPr>
        <a:xfrm>
          <a:off x="3683964" y="1340725"/>
          <a:ext cx="3586267" cy="3586267"/>
        </a:xfrm>
        <a:prstGeom prst="circularArrow">
          <a:avLst>
            <a:gd name="adj1" fmla="val 4878"/>
            <a:gd name="adj2" fmla="val 312630"/>
            <a:gd name="adj3" fmla="val 3217410"/>
            <a:gd name="adj4" fmla="val 15122552"/>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35CA70-67AE-405B-B105-6A75E3AD0281}">
      <dsp:nvSpPr>
        <dsp:cNvPr id="0" name=""/>
        <dsp:cNvSpPr/>
      </dsp:nvSpPr>
      <dsp:spPr>
        <a:xfrm>
          <a:off x="360032" y="216018"/>
          <a:ext cx="2711567" cy="271156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F743C-5607-4584-BAB8-C56EF2885452}">
      <dsp:nvSpPr>
        <dsp:cNvPr id="0" name=""/>
        <dsp:cNvSpPr/>
      </dsp:nvSpPr>
      <dsp:spPr>
        <a:xfrm>
          <a:off x="2248364" y="1421511"/>
          <a:ext cx="485566" cy="91440"/>
        </a:xfrm>
        <a:custGeom>
          <a:avLst/>
          <a:gdLst/>
          <a:ahLst/>
          <a:cxnLst/>
          <a:rect l="0" t="0" r="0" b="0"/>
          <a:pathLst>
            <a:path>
              <a:moveTo>
                <a:pt x="0" y="45720"/>
              </a:moveTo>
              <a:lnTo>
                <a:pt x="485566" y="45720"/>
              </a:lnTo>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478243" y="1464651"/>
        <a:ext cx="25808" cy="5161"/>
      </dsp:txXfrm>
    </dsp:sp>
    <dsp:sp modelId="{FC9F924F-B1E6-49CC-B772-0D5EA8711046}">
      <dsp:nvSpPr>
        <dsp:cNvPr id="0" name=""/>
        <dsp:cNvSpPr/>
      </dsp:nvSpPr>
      <dsp:spPr>
        <a:xfrm>
          <a:off x="5961" y="793971"/>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dirty="0" smtClean="0"/>
            <a:t>1. Jest gotów do wykonywania czynności opiekuńczo-wspierających  na rzecz osób zależnych tj. z niepełnosprawnością; starszych; podopiecznych; chorych i niesamodzielnych i /oraz ich rodzin; </a:t>
          </a:r>
          <a:endParaRPr lang="pl-PL" sz="1100" kern="1200" dirty="0"/>
        </a:p>
      </dsp:txBody>
      <dsp:txXfrm>
        <a:off x="5961" y="793971"/>
        <a:ext cx="2244202" cy="1346521"/>
      </dsp:txXfrm>
    </dsp:sp>
    <dsp:sp modelId="{5FF2D8FE-D7D5-4F03-BE7E-B552188157CD}">
      <dsp:nvSpPr>
        <dsp:cNvPr id="0" name=""/>
        <dsp:cNvSpPr/>
      </dsp:nvSpPr>
      <dsp:spPr>
        <a:xfrm>
          <a:off x="5008733" y="1421511"/>
          <a:ext cx="485566" cy="91440"/>
        </a:xfrm>
        <a:custGeom>
          <a:avLst/>
          <a:gdLst/>
          <a:ahLst/>
          <a:cxnLst/>
          <a:rect l="0" t="0" r="0" b="0"/>
          <a:pathLst>
            <a:path>
              <a:moveTo>
                <a:pt x="0" y="45720"/>
              </a:moveTo>
              <a:lnTo>
                <a:pt x="485566" y="45720"/>
              </a:lnTo>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5238612" y="1464651"/>
        <a:ext cx="25808" cy="5161"/>
      </dsp:txXfrm>
    </dsp:sp>
    <dsp:sp modelId="{C154ED51-D08B-456D-9CE8-53D0D12AC747}">
      <dsp:nvSpPr>
        <dsp:cNvPr id="0" name=""/>
        <dsp:cNvSpPr/>
      </dsp:nvSpPr>
      <dsp:spPr>
        <a:xfrm>
          <a:off x="2766330" y="793971"/>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smtClean="0"/>
            <a:t>2. Jest gotów do planowania i organizowania zadań opiekuńczo - wspierających na rzecz osób  zależnych; </a:t>
          </a:r>
          <a:endParaRPr lang="pl-PL" sz="1100" kern="1200" dirty="0" smtClean="0"/>
        </a:p>
      </dsp:txBody>
      <dsp:txXfrm>
        <a:off x="2766330" y="793971"/>
        <a:ext cx="2244202" cy="1346521"/>
      </dsp:txXfrm>
    </dsp:sp>
    <dsp:sp modelId="{AA78A2FB-8806-43C3-B256-C33AFDAE7CF2}">
      <dsp:nvSpPr>
        <dsp:cNvPr id="0" name=""/>
        <dsp:cNvSpPr/>
      </dsp:nvSpPr>
      <dsp:spPr>
        <a:xfrm>
          <a:off x="1128062" y="2138692"/>
          <a:ext cx="5520738" cy="485566"/>
        </a:xfrm>
        <a:custGeom>
          <a:avLst/>
          <a:gdLst/>
          <a:ahLst/>
          <a:cxnLst/>
          <a:rect l="0" t="0" r="0" b="0"/>
          <a:pathLst>
            <a:path>
              <a:moveTo>
                <a:pt x="5520738" y="0"/>
              </a:moveTo>
              <a:lnTo>
                <a:pt x="5520738" y="259883"/>
              </a:lnTo>
              <a:lnTo>
                <a:pt x="0" y="259883"/>
              </a:lnTo>
              <a:lnTo>
                <a:pt x="0" y="485566"/>
              </a:lnTo>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3749811" y="2378895"/>
        <a:ext cx="277240" cy="5161"/>
      </dsp:txXfrm>
    </dsp:sp>
    <dsp:sp modelId="{F370CEBB-6E92-4ABD-AF97-F0A207DAD21A}">
      <dsp:nvSpPr>
        <dsp:cNvPr id="0" name=""/>
        <dsp:cNvSpPr/>
      </dsp:nvSpPr>
      <dsp:spPr>
        <a:xfrm>
          <a:off x="5526699" y="793971"/>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dirty="0" smtClean="0"/>
            <a:t>3. Jest gotów do aktywizowania osób zależnych do samodzielności życiowej; </a:t>
          </a:r>
        </a:p>
      </dsp:txBody>
      <dsp:txXfrm>
        <a:off x="5526699" y="793971"/>
        <a:ext cx="2244202" cy="1346521"/>
      </dsp:txXfrm>
    </dsp:sp>
    <dsp:sp modelId="{0AD0E8D1-AEFC-42D6-93C8-BC5C64247710}">
      <dsp:nvSpPr>
        <dsp:cNvPr id="0" name=""/>
        <dsp:cNvSpPr/>
      </dsp:nvSpPr>
      <dsp:spPr>
        <a:xfrm>
          <a:off x="2248364" y="3284200"/>
          <a:ext cx="485566" cy="91440"/>
        </a:xfrm>
        <a:custGeom>
          <a:avLst/>
          <a:gdLst/>
          <a:ahLst/>
          <a:cxnLst/>
          <a:rect l="0" t="0" r="0" b="0"/>
          <a:pathLst>
            <a:path>
              <a:moveTo>
                <a:pt x="0" y="45720"/>
              </a:moveTo>
              <a:lnTo>
                <a:pt x="485566" y="45720"/>
              </a:lnTo>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478243" y="3327339"/>
        <a:ext cx="25808" cy="5161"/>
      </dsp:txXfrm>
    </dsp:sp>
    <dsp:sp modelId="{3AC766F0-E740-43C2-8B1A-46F8590F8A58}">
      <dsp:nvSpPr>
        <dsp:cNvPr id="0" name=""/>
        <dsp:cNvSpPr/>
      </dsp:nvSpPr>
      <dsp:spPr>
        <a:xfrm>
          <a:off x="5961" y="2656659"/>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smtClean="0"/>
            <a:t>4. Jest gotów do animowania działań społecznych  na rzecz osób zależnych; </a:t>
          </a:r>
          <a:endParaRPr lang="pl-PL" sz="1100" kern="1200" dirty="0" smtClean="0"/>
        </a:p>
      </dsp:txBody>
      <dsp:txXfrm>
        <a:off x="5961" y="2656659"/>
        <a:ext cx="2244202" cy="1346521"/>
      </dsp:txXfrm>
    </dsp:sp>
    <dsp:sp modelId="{AB9AE6CA-C674-43B3-B7E1-99380D18C4D1}">
      <dsp:nvSpPr>
        <dsp:cNvPr id="0" name=""/>
        <dsp:cNvSpPr/>
      </dsp:nvSpPr>
      <dsp:spPr>
        <a:xfrm>
          <a:off x="5008733" y="3284200"/>
          <a:ext cx="485566" cy="91440"/>
        </a:xfrm>
        <a:custGeom>
          <a:avLst/>
          <a:gdLst/>
          <a:ahLst/>
          <a:cxnLst/>
          <a:rect l="0" t="0" r="0" b="0"/>
          <a:pathLst>
            <a:path>
              <a:moveTo>
                <a:pt x="0" y="45720"/>
              </a:moveTo>
              <a:lnTo>
                <a:pt x="485566" y="45720"/>
              </a:lnTo>
            </a:path>
          </a:pathLst>
        </a:custGeom>
        <a:noFill/>
        <a:ln w="1143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5238612" y="3327339"/>
        <a:ext cx="25808" cy="5161"/>
      </dsp:txXfrm>
    </dsp:sp>
    <dsp:sp modelId="{F67EAA32-9455-409B-A58D-F9964BF6FEAA}">
      <dsp:nvSpPr>
        <dsp:cNvPr id="0" name=""/>
        <dsp:cNvSpPr/>
      </dsp:nvSpPr>
      <dsp:spPr>
        <a:xfrm>
          <a:off x="2766330" y="2656659"/>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smtClean="0"/>
            <a:t>5. Jest gotów do rozpoznawania problemów osób zależnych, przeprowadzania wywiadu środowiskowego i projektowania adekwatnych działań  pomocowych (opiekuńczo - wspierających, aktywizujących i innych - zależnych od sytuacji); </a:t>
          </a:r>
          <a:endParaRPr lang="pl-PL" sz="1100" kern="1200" dirty="0" smtClean="0"/>
        </a:p>
      </dsp:txBody>
      <dsp:txXfrm>
        <a:off x="2766330" y="2656659"/>
        <a:ext cx="2244202" cy="1346521"/>
      </dsp:txXfrm>
    </dsp:sp>
    <dsp:sp modelId="{315CEC50-2562-455A-AC78-482FF7593CDE}">
      <dsp:nvSpPr>
        <dsp:cNvPr id="0" name=""/>
        <dsp:cNvSpPr/>
      </dsp:nvSpPr>
      <dsp:spPr>
        <a:xfrm>
          <a:off x="5526699" y="2656659"/>
          <a:ext cx="2244202" cy="1346521"/>
        </a:xfrm>
        <a:prstGeom prst="rect">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pl-PL" sz="1100" kern="1200" smtClean="0"/>
            <a:t>6. Jest gotów do analizy i oceny przyczyny powstawania trudnych sytuacji życiowych osób i rodzin, powodujących zapotrzebowanie na wsparcie ze strony pomocy społecznej. </a:t>
          </a:r>
          <a:endParaRPr lang="pl-PL" sz="1100" kern="1200" dirty="0" smtClean="0"/>
        </a:p>
      </dsp:txBody>
      <dsp:txXfrm>
        <a:off x="5526699" y="2656659"/>
        <a:ext cx="2244202" cy="13465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A9094-77BB-42E6-BF9A-AD483C8EA2CC}">
      <dsp:nvSpPr>
        <dsp:cNvPr id="0" name=""/>
        <dsp:cNvSpPr/>
      </dsp:nvSpPr>
      <dsp:spPr>
        <a:xfrm>
          <a:off x="4302249" y="3054225"/>
          <a:ext cx="3114574" cy="2110935"/>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pl-PL" sz="1400" kern="1200"/>
            <a:t>3 miesięczny staż, wsparty szkoleniami w miejscu stażu</a:t>
          </a:r>
        </a:p>
        <a:p>
          <a:pPr marL="114300" lvl="1" indent="-114300" algn="l" defTabSz="622300">
            <a:lnSpc>
              <a:spcPct val="90000"/>
            </a:lnSpc>
            <a:spcBef>
              <a:spcPct val="0"/>
            </a:spcBef>
            <a:spcAft>
              <a:spcPct val="15000"/>
            </a:spcAft>
            <a:buChar char="••"/>
          </a:pPr>
          <a:r>
            <a:rPr lang="pl-PL" sz="1400" kern="1200"/>
            <a:t>tutoring</a:t>
          </a:r>
        </a:p>
        <a:p>
          <a:pPr marL="114300" lvl="1" indent="-114300" algn="l" defTabSz="622300">
            <a:lnSpc>
              <a:spcPct val="90000"/>
            </a:lnSpc>
            <a:spcBef>
              <a:spcPct val="0"/>
            </a:spcBef>
            <a:spcAft>
              <a:spcPct val="15000"/>
            </a:spcAft>
            <a:buChar char="••"/>
          </a:pPr>
          <a:r>
            <a:rPr lang="pl-PL" sz="1400" kern="1200"/>
            <a:t>jobcoachig </a:t>
          </a:r>
        </a:p>
      </dsp:txBody>
      <dsp:txXfrm>
        <a:off x="5282991" y="3628329"/>
        <a:ext cx="2087462" cy="1490461"/>
      </dsp:txXfrm>
    </dsp:sp>
    <dsp:sp modelId="{D0E70430-974E-4829-9301-49BD461E4DAD}">
      <dsp:nvSpPr>
        <dsp:cNvPr id="0" name=""/>
        <dsp:cNvSpPr/>
      </dsp:nvSpPr>
      <dsp:spPr>
        <a:xfrm>
          <a:off x="86557" y="3098941"/>
          <a:ext cx="3416184" cy="2021502"/>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pl-PL" sz="1400" kern="1200"/>
            <a:t>Post testy - ponowne </a:t>
          </a:r>
          <a:br>
            <a:rPr lang="pl-PL" sz="1400" kern="1200"/>
          </a:br>
          <a:r>
            <a:rPr lang="pl-PL" sz="1400" kern="1200"/>
            <a:t>badanie na podstawie testów:</a:t>
          </a:r>
        </a:p>
        <a:p>
          <a:pPr marL="228600" lvl="2" indent="-114300" algn="l" defTabSz="622300">
            <a:lnSpc>
              <a:spcPct val="90000"/>
            </a:lnSpc>
            <a:spcBef>
              <a:spcPct val="0"/>
            </a:spcBef>
            <a:spcAft>
              <a:spcPct val="15000"/>
            </a:spcAft>
            <a:buChar char="••"/>
          </a:pPr>
          <a:r>
            <a:rPr lang="pl-PL" sz="1400" kern="1200"/>
            <a:t>(KKPS-ZS) </a:t>
          </a:r>
        </a:p>
        <a:p>
          <a:pPr marL="228600" lvl="2" indent="-114300" algn="l" defTabSz="622300">
            <a:lnSpc>
              <a:spcPct val="90000"/>
            </a:lnSpc>
            <a:spcBef>
              <a:spcPct val="0"/>
            </a:spcBef>
            <a:spcAft>
              <a:spcPct val="15000"/>
            </a:spcAft>
            <a:buChar char="••"/>
          </a:pPr>
          <a:r>
            <a:rPr lang="pl-PL" sz="1400" kern="1200"/>
            <a:t>(KPZ-ZS)</a:t>
          </a:r>
        </a:p>
      </dsp:txBody>
      <dsp:txXfrm>
        <a:off x="130963" y="3648723"/>
        <a:ext cx="2302517" cy="1427314"/>
      </dsp:txXfrm>
    </dsp:sp>
    <dsp:sp modelId="{C532F199-4345-44E0-97F2-D39ACFE09822}">
      <dsp:nvSpPr>
        <dsp:cNvPr id="0" name=""/>
        <dsp:cNvSpPr/>
      </dsp:nvSpPr>
      <dsp:spPr>
        <a:xfrm>
          <a:off x="4014180" y="-296001"/>
          <a:ext cx="3362154" cy="2229715"/>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pl-PL" sz="1400" kern="1200" dirty="0"/>
            <a:t>Badanie uczestników </a:t>
          </a:r>
        </a:p>
        <a:p>
          <a:pPr marL="114300" lvl="1" indent="-114300" algn="l" defTabSz="622300">
            <a:lnSpc>
              <a:spcPct val="90000"/>
            </a:lnSpc>
            <a:spcBef>
              <a:spcPct val="0"/>
            </a:spcBef>
            <a:spcAft>
              <a:spcPct val="15000"/>
            </a:spcAft>
            <a:buChar char="••"/>
          </a:pPr>
          <a:r>
            <a:rPr lang="pl-PL" sz="1400" kern="1200"/>
            <a:t>Rekrutacja uczestników w oparciu o preorientację  zawodową</a:t>
          </a:r>
        </a:p>
      </dsp:txBody>
      <dsp:txXfrm>
        <a:off x="5071807" y="-247021"/>
        <a:ext cx="2255548" cy="1574326"/>
      </dsp:txXfrm>
    </dsp:sp>
    <dsp:sp modelId="{C10EF360-86E7-45AA-973D-36ABA83C59FC}">
      <dsp:nvSpPr>
        <dsp:cNvPr id="0" name=""/>
        <dsp:cNvSpPr/>
      </dsp:nvSpPr>
      <dsp:spPr>
        <a:xfrm>
          <a:off x="40488" y="-269457"/>
          <a:ext cx="3508322" cy="2176628"/>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pl-PL" sz="1400" kern="1200" dirty="0"/>
            <a:t>Kwestionariusz kompetencji personalnych i społecznych w zawodach społecznych (</a:t>
          </a:r>
          <a:r>
            <a:rPr lang="pl-PL" sz="1400" kern="1200" dirty="0" err="1"/>
            <a:t>KKPS-ZS</a:t>
          </a:r>
          <a:r>
            <a:rPr lang="pl-PL" sz="1400" kern="1200" dirty="0"/>
            <a:t>) </a:t>
          </a:r>
        </a:p>
        <a:p>
          <a:pPr marL="114300" lvl="1" indent="-114300" algn="l" defTabSz="622300">
            <a:lnSpc>
              <a:spcPct val="90000"/>
            </a:lnSpc>
            <a:spcBef>
              <a:spcPct val="0"/>
            </a:spcBef>
            <a:spcAft>
              <a:spcPct val="15000"/>
            </a:spcAft>
            <a:buChar char="••"/>
          </a:pPr>
          <a:r>
            <a:rPr lang="pl-PL" sz="1400" kern="1200" dirty="0"/>
            <a:t>Kwestionariusz  predyspozycji zawodowych w zawodach</a:t>
          </a:r>
          <a:br>
            <a:rPr lang="pl-PL" sz="1400" kern="1200" dirty="0"/>
          </a:br>
          <a:r>
            <a:rPr lang="pl-PL" sz="1400" kern="1200" dirty="0"/>
            <a:t> społecznych (</a:t>
          </a:r>
          <a:r>
            <a:rPr lang="pl-PL" sz="1400" kern="1200" dirty="0" err="1"/>
            <a:t>KPZ-ZS</a:t>
          </a:r>
          <a:r>
            <a:rPr lang="pl-PL" sz="1400" kern="1200" dirty="0"/>
            <a:t>)</a:t>
          </a:r>
        </a:p>
        <a:p>
          <a:pPr marL="114300" lvl="1" indent="-114300" algn="l" defTabSz="622300">
            <a:lnSpc>
              <a:spcPct val="90000"/>
            </a:lnSpc>
            <a:spcBef>
              <a:spcPct val="0"/>
            </a:spcBef>
            <a:spcAft>
              <a:spcPct val="15000"/>
            </a:spcAft>
            <a:buChar char="••"/>
          </a:pPr>
          <a:r>
            <a:rPr lang="pl-PL" sz="1400" kern="1200" dirty="0"/>
            <a:t>Kwestionariusz </a:t>
          </a:r>
          <a:br>
            <a:rPr lang="pl-PL" sz="1400" kern="1200" dirty="0"/>
          </a:br>
          <a:r>
            <a:rPr lang="pl-PL" sz="1400" kern="1200" dirty="0"/>
            <a:t>dla tutora</a:t>
          </a:r>
        </a:p>
      </dsp:txBody>
      <dsp:txXfrm>
        <a:off x="88301" y="-221644"/>
        <a:ext cx="2360199" cy="1536845"/>
      </dsp:txXfrm>
    </dsp:sp>
    <dsp:sp modelId="{7804985B-5880-41E4-936E-3FD69750B911}">
      <dsp:nvSpPr>
        <dsp:cNvPr id="0" name=""/>
        <dsp:cNvSpPr/>
      </dsp:nvSpPr>
      <dsp:spPr>
        <a:xfrm>
          <a:off x="1564528" y="290696"/>
          <a:ext cx="2095488" cy="2095488"/>
        </a:xfrm>
        <a:prstGeom prst="pieWedg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a:t>OPRACOWANIE NARZĘDZI PREORIENTACJI ZAWODOWEJ </a:t>
          </a:r>
          <a:r>
            <a:rPr lang="pl-PL" sz="1400" kern="1200"/>
            <a:t> </a:t>
          </a:r>
        </a:p>
      </dsp:txBody>
      <dsp:txXfrm>
        <a:off x="2178282" y="904450"/>
        <a:ext cx="1481734" cy="1481734"/>
      </dsp:txXfrm>
    </dsp:sp>
    <dsp:sp modelId="{F9990BDD-4ACA-481E-8623-EC77670CAC0D}">
      <dsp:nvSpPr>
        <dsp:cNvPr id="0" name=""/>
        <dsp:cNvSpPr/>
      </dsp:nvSpPr>
      <dsp:spPr>
        <a:xfrm rot="5400000">
          <a:off x="3756806" y="290696"/>
          <a:ext cx="2095488" cy="2095488"/>
        </a:xfrm>
        <a:prstGeom prst="pieWedg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dirty="0"/>
            <a:t>DIAGNOZA UCZESTNIKÓW</a:t>
          </a:r>
          <a:endParaRPr lang="pl-PL" sz="1400" kern="1200" dirty="0"/>
        </a:p>
      </dsp:txBody>
      <dsp:txXfrm rot="-5400000">
        <a:off x="3756806" y="904450"/>
        <a:ext cx="1481734" cy="1481734"/>
      </dsp:txXfrm>
    </dsp:sp>
    <dsp:sp modelId="{3D0E806D-A9EE-4F07-B941-F3F3B99212C5}">
      <dsp:nvSpPr>
        <dsp:cNvPr id="0" name=""/>
        <dsp:cNvSpPr/>
      </dsp:nvSpPr>
      <dsp:spPr>
        <a:xfrm rot="10800000">
          <a:off x="3708861" y="2490958"/>
          <a:ext cx="2095488" cy="2095488"/>
        </a:xfrm>
        <a:prstGeom prst="pieWedg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a:t>TRAINING ON THE JOB</a:t>
          </a:r>
        </a:p>
      </dsp:txBody>
      <dsp:txXfrm rot="10800000">
        <a:off x="3708861" y="2490958"/>
        <a:ext cx="1481734" cy="1481734"/>
      </dsp:txXfrm>
    </dsp:sp>
    <dsp:sp modelId="{FDF9E299-1BEE-4A14-BE01-685A12B7558D}">
      <dsp:nvSpPr>
        <dsp:cNvPr id="0" name=""/>
        <dsp:cNvSpPr/>
      </dsp:nvSpPr>
      <dsp:spPr>
        <a:xfrm rot="16200000">
          <a:off x="1564528" y="2482974"/>
          <a:ext cx="2095488" cy="2095488"/>
        </a:xfrm>
        <a:prstGeom prst="pieWedg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pl-PL" sz="1400" b="1" kern="1200"/>
            <a:t>WERYFIKACJA MODELU</a:t>
          </a:r>
          <a:endParaRPr lang="pl-PL" sz="1400" kern="1200"/>
        </a:p>
      </dsp:txBody>
      <dsp:txXfrm rot="5400000">
        <a:off x="2178282" y="2482974"/>
        <a:ext cx="1481734" cy="1481734"/>
      </dsp:txXfrm>
    </dsp:sp>
    <dsp:sp modelId="{82D127D7-416A-455E-AAED-FA57B3DE4DAB}">
      <dsp:nvSpPr>
        <dsp:cNvPr id="0" name=""/>
        <dsp:cNvSpPr/>
      </dsp:nvSpPr>
      <dsp:spPr>
        <a:xfrm>
          <a:off x="3346661" y="1999028"/>
          <a:ext cx="723500" cy="629130"/>
        </a:xfrm>
        <a:prstGeom prst="circularArrow">
          <a:avLst/>
        </a:prstGeom>
        <a:solidFill>
          <a:schemeClr val="accent1">
            <a:tint val="6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652395-8D4C-42E2-9D64-826393BF2A73}">
      <dsp:nvSpPr>
        <dsp:cNvPr id="0" name=""/>
        <dsp:cNvSpPr/>
      </dsp:nvSpPr>
      <dsp:spPr>
        <a:xfrm rot="10800000">
          <a:off x="3346661" y="2241001"/>
          <a:ext cx="723500" cy="629130"/>
        </a:xfrm>
        <a:prstGeom prst="circularArrow">
          <a:avLst/>
        </a:prstGeom>
        <a:solidFill>
          <a:schemeClr val="accent1">
            <a:tint val="6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456C5-98A6-4E5F-995F-695DFCECD03B}">
      <dsp:nvSpPr>
        <dsp:cNvPr id="0" name=""/>
        <dsp:cNvSpPr/>
      </dsp:nvSpPr>
      <dsp:spPr>
        <a:xfrm>
          <a:off x="6202" y="164348"/>
          <a:ext cx="1853784" cy="2027938"/>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u trzech osób nie odnotowano zmiany (deklarowana postawa ME-B-P została podtrzymana); </a:t>
          </a:r>
          <a:endParaRPr lang="pl-PL" sz="1500" kern="1200" dirty="0"/>
        </a:p>
      </dsp:txBody>
      <dsp:txXfrm>
        <a:off x="60497" y="218643"/>
        <a:ext cx="1745194" cy="1919348"/>
      </dsp:txXfrm>
    </dsp:sp>
    <dsp:sp modelId="{DBC21200-2962-4CD4-B07D-AF2D1939C695}">
      <dsp:nvSpPr>
        <dsp:cNvPr id="0" name=""/>
        <dsp:cNvSpPr/>
      </dsp:nvSpPr>
      <dsp:spPr>
        <a:xfrm>
          <a:off x="2045364" y="948448"/>
          <a:ext cx="393002" cy="4597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pl-PL" sz="1200" kern="1200"/>
        </a:p>
      </dsp:txBody>
      <dsp:txXfrm>
        <a:off x="2045364" y="1040396"/>
        <a:ext cx="275101" cy="275842"/>
      </dsp:txXfrm>
    </dsp:sp>
    <dsp:sp modelId="{E52028FA-CFF2-48A9-8D7F-224372378B06}">
      <dsp:nvSpPr>
        <dsp:cNvPr id="0" name=""/>
        <dsp:cNvSpPr/>
      </dsp:nvSpPr>
      <dsp:spPr>
        <a:xfrm>
          <a:off x="2601499" y="164348"/>
          <a:ext cx="1853784" cy="2027938"/>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u czterech osób odnotowano częściową zmianę (ME-P-B na ME-B-P (3 osoby) </a:t>
          </a:r>
        </a:p>
        <a:p>
          <a:pPr lvl="0" algn="ctr" defTabSz="666750">
            <a:lnSpc>
              <a:spcPct val="90000"/>
            </a:lnSpc>
            <a:spcBef>
              <a:spcPct val="0"/>
            </a:spcBef>
            <a:spcAft>
              <a:spcPct val="35000"/>
            </a:spcAft>
          </a:pPr>
          <a:r>
            <a:rPr lang="pl-PL" sz="1500" kern="1200" dirty="0" smtClean="0"/>
            <a:t>zaś u jednej odwrotnie, czyli ME-B-P na ME-P-B) </a:t>
          </a:r>
        </a:p>
      </dsp:txBody>
      <dsp:txXfrm>
        <a:off x="2655794" y="218643"/>
        <a:ext cx="1745194" cy="1919348"/>
      </dsp:txXfrm>
    </dsp:sp>
    <dsp:sp modelId="{52A037B6-A5D8-4101-983C-63DB1DD0E93A}">
      <dsp:nvSpPr>
        <dsp:cNvPr id="0" name=""/>
        <dsp:cNvSpPr/>
      </dsp:nvSpPr>
      <dsp:spPr>
        <a:xfrm>
          <a:off x="4640662" y="948448"/>
          <a:ext cx="393002" cy="45973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pl-PL" sz="1200" kern="1200"/>
        </a:p>
      </dsp:txBody>
      <dsp:txXfrm>
        <a:off x="4640662" y="1040396"/>
        <a:ext cx="275101" cy="275842"/>
      </dsp:txXfrm>
    </dsp:sp>
    <dsp:sp modelId="{E48FB0E9-CEE3-47F4-A4CF-0D138BBB2A1A}">
      <dsp:nvSpPr>
        <dsp:cNvPr id="0" name=""/>
        <dsp:cNvSpPr/>
      </dsp:nvSpPr>
      <dsp:spPr>
        <a:xfrm>
          <a:off x="5196797" y="164348"/>
          <a:ext cx="1853784" cy="2027938"/>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pl-PL" sz="1500" kern="1200" dirty="0" smtClean="0"/>
            <a:t>u trzech osób odnotowano znaczną zmianę postawy B-P-ME na ME-B-P (1 osoba), B-P-ME na ME-P-B (1 osoba) oraz ME-P-B na B-ME-P (1 osoba). </a:t>
          </a:r>
        </a:p>
      </dsp:txBody>
      <dsp:txXfrm>
        <a:off x="5251092" y="218643"/>
        <a:ext cx="1745194" cy="19193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6D68B-6C5F-4C79-9FEB-C9AF432B2F59}">
      <dsp:nvSpPr>
        <dsp:cNvPr id="0" name=""/>
        <dsp:cNvSpPr/>
      </dsp:nvSpPr>
      <dsp:spPr>
        <a:xfrm>
          <a:off x="2897" y="576062"/>
          <a:ext cx="2149691" cy="537422"/>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smtClean="0"/>
            <a:t>1 osoba:</a:t>
          </a:r>
          <a:endParaRPr lang="pl-PL" sz="1600" b="1" kern="1200" dirty="0"/>
        </a:p>
      </dsp:txBody>
      <dsp:txXfrm>
        <a:off x="18638" y="591803"/>
        <a:ext cx="2118209" cy="505940"/>
      </dsp:txXfrm>
    </dsp:sp>
    <dsp:sp modelId="{0A7A01EE-6766-4F80-8119-DF2AA99EE2F8}">
      <dsp:nvSpPr>
        <dsp:cNvPr id="0" name=""/>
        <dsp:cNvSpPr/>
      </dsp:nvSpPr>
      <dsp:spPr>
        <a:xfrm rot="5400000">
          <a:off x="1030718" y="1160509"/>
          <a:ext cx="94049" cy="94049"/>
        </a:xfrm>
        <a:prstGeom prst="rightArrow">
          <a:avLst>
            <a:gd name="adj1" fmla="val 66700"/>
            <a:gd name="adj2" fmla="val 50000"/>
          </a:avLst>
        </a:prstGeom>
        <a:gradFill rotWithShape="0">
          <a:gsLst>
            <a:gs pos="0">
              <a:schemeClr val="accent2">
                <a:tint val="60000"/>
                <a:hueOff val="0"/>
                <a:satOff val="0"/>
                <a:lumOff val="0"/>
                <a:alphaOff val="0"/>
                <a:tint val="74000"/>
              </a:schemeClr>
            </a:gs>
            <a:gs pos="49000">
              <a:schemeClr val="accent2">
                <a:tint val="60000"/>
                <a:hueOff val="0"/>
                <a:satOff val="0"/>
                <a:lumOff val="0"/>
                <a:alphaOff val="0"/>
                <a:tint val="96000"/>
                <a:shade val="84000"/>
                <a:satMod val="110000"/>
              </a:schemeClr>
            </a:gs>
            <a:gs pos="49100">
              <a:schemeClr val="accent2">
                <a:tint val="60000"/>
                <a:hueOff val="0"/>
                <a:satOff val="0"/>
                <a:lumOff val="0"/>
                <a:alphaOff val="0"/>
                <a:shade val="55000"/>
                <a:satMod val="150000"/>
              </a:schemeClr>
            </a:gs>
            <a:gs pos="92000">
              <a:schemeClr val="accent2">
                <a:tint val="60000"/>
                <a:hueOff val="0"/>
                <a:satOff val="0"/>
                <a:lumOff val="0"/>
                <a:alphaOff val="0"/>
                <a:tint val="98000"/>
                <a:shade val="90000"/>
                <a:satMod val="128000"/>
              </a:schemeClr>
            </a:gs>
            <a:gs pos="100000">
              <a:schemeClr val="accent2">
                <a:tint val="60000"/>
                <a:hueOff val="0"/>
                <a:satOff val="0"/>
                <a:lumOff val="0"/>
                <a:alphaOff val="0"/>
                <a:tint val="90000"/>
                <a:shade val="97000"/>
                <a:satMod val="128000"/>
              </a:schemeClr>
            </a:gs>
          </a:gsLst>
          <a:lin ang="5400000" scaled="1"/>
        </a:gradFill>
        <a:ln>
          <a:noFill/>
        </a:ln>
        <a:effectLst>
          <a:outerShdw blurRad="39000" dist="25400" dir="5400000" rotWithShape="0">
            <a:schemeClr val="accent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325DFFB-D39B-4D4F-BB33-1151CECDC7B7}">
      <dsp:nvSpPr>
        <dsp:cNvPr id="0" name=""/>
        <dsp:cNvSpPr/>
      </dsp:nvSpPr>
      <dsp:spPr>
        <a:xfrm>
          <a:off x="2897" y="1301583"/>
          <a:ext cx="2149691" cy="2442834"/>
        </a:xfrm>
        <a:prstGeom prst="roundRect">
          <a:avLst>
            <a:gd name="adj" fmla="val 10000"/>
          </a:avLst>
        </a:prstGeom>
        <a:solidFill>
          <a:schemeClr val="lt1">
            <a:alpha val="90000"/>
            <a:tint val="40000"/>
            <a:hueOff val="0"/>
            <a:satOff val="0"/>
            <a:lumOff val="0"/>
            <a:alphaOff val="0"/>
          </a:schemeClr>
        </a:solidFill>
        <a:ln w="11430" cap="flat" cmpd="sng" algn="ctr">
          <a:solidFill>
            <a:schemeClr val="accent2">
              <a:alpha val="90000"/>
              <a:hueOff val="0"/>
              <a:satOff val="0"/>
              <a:lumOff val="0"/>
              <a:alphaOff val="0"/>
            </a:schemeClr>
          </a:solidFill>
          <a:prstDash val="solid"/>
        </a:ln>
        <a:effectLst>
          <a:outerShdw blurRad="39000" dist="25400" dir="5400000" rotWithShape="0">
            <a:schemeClr val="lt1">
              <a:alpha val="90000"/>
              <a:tint val="40000"/>
              <a:hueOff val="0"/>
              <a:satOff val="0"/>
              <a:lumOff val="0"/>
              <a:alphaOff val="0"/>
              <a:shade val="33000"/>
              <a:alpha val="83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stałam się bardziej odpowiedzialna; najtrudniej było wtedy, gdy czułam się bezradna (</a:t>
          </a:r>
          <a:r>
            <a:rPr lang="pl-PL" sz="1200" kern="1200" dirty="0" err="1" smtClean="0"/>
            <a:t>syt</a:t>
          </a:r>
          <a:r>
            <a:rPr lang="pl-PL" sz="1200" kern="1200" dirty="0" smtClean="0"/>
            <a:t>. opowieści podopiecznych o niechęci do życia, o bólu); nie wiedziałam gdzie są granice – co mogę robić a co powinnam robić; wracałam do domu całkowicie wypompowana; </a:t>
          </a:r>
          <a:endParaRPr lang="pl-PL" sz="1200" kern="1200" dirty="0"/>
        </a:p>
      </dsp:txBody>
      <dsp:txXfrm>
        <a:off x="65859" y="1364545"/>
        <a:ext cx="2023767" cy="2316910"/>
      </dsp:txXfrm>
    </dsp:sp>
    <dsp:sp modelId="{F0F0D5C4-9A65-4A9B-9410-6358B1972DD3}">
      <dsp:nvSpPr>
        <dsp:cNvPr id="0" name=""/>
        <dsp:cNvSpPr/>
      </dsp:nvSpPr>
      <dsp:spPr>
        <a:xfrm>
          <a:off x="2453546" y="576062"/>
          <a:ext cx="2149691" cy="537422"/>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smtClean="0"/>
            <a:t>2 osoba</a:t>
          </a:r>
          <a:endParaRPr lang="pl-PL" sz="1600" b="1" kern="1200" dirty="0"/>
        </a:p>
      </dsp:txBody>
      <dsp:txXfrm>
        <a:off x="2469287" y="591803"/>
        <a:ext cx="2118209" cy="505940"/>
      </dsp:txXfrm>
    </dsp:sp>
    <dsp:sp modelId="{4BEA82E8-0ED6-4792-B5E6-BE9FE7D091CC}">
      <dsp:nvSpPr>
        <dsp:cNvPr id="0" name=""/>
        <dsp:cNvSpPr/>
      </dsp:nvSpPr>
      <dsp:spPr>
        <a:xfrm rot="5400000">
          <a:off x="3481367" y="1160509"/>
          <a:ext cx="94049" cy="94049"/>
        </a:xfrm>
        <a:prstGeom prst="rightArrow">
          <a:avLst>
            <a:gd name="adj1" fmla="val 66700"/>
            <a:gd name="adj2" fmla="val 50000"/>
          </a:avLst>
        </a:prstGeom>
        <a:gradFill rotWithShape="0">
          <a:gsLst>
            <a:gs pos="0">
              <a:schemeClr val="accent2">
                <a:tint val="60000"/>
                <a:hueOff val="0"/>
                <a:satOff val="0"/>
                <a:lumOff val="0"/>
                <a:alphaOff val="0"/>
                <a:tint val="74000"/>
              </a:schemeClr>
            </a:gs>
            <a:gs pos="49000">
              <a:schemeClr val="accent2">
                <a:tint val="60000"/>
                <a:hueOff val="0"/>
                <a:satOff val="0"/>
                <a:lumOff val="0"/>
                <a:alphaOff val="0"/>
                <a:tint val="96000"/>
                <a:shade val="84000"/>
                <a:satMod val="110000"/>
              </a:schemeClr>
            </a:gs>
            <a:gs pos="49100">
              <a:schemeClr val="accent2">
                <a:tint val="60000"/>
                <a:hueOff val="0"/>
                <a:satOff val="0"/>
                <a:lumOff val="0"/>
                <a:alphaOff val="0"/>
                <a:shade val="55000"/>
                <a:satMod val="150000"/>
              </a:schemeClr>
            </a:gs>
            <a:gs pos="92000">
              <a:schemeClr val="accent2">
                <a:tint val="60000"/>
                <a:hueOff val="0"/>
                <a:satOff val="0"/>
                <a:lumOff val="0"/>
                <a:alphaOff val="0"/>
                <a:tint val="98000"/>
                <a:shade val="90000"/>
                <a:satMod val="128000"/>
              </a:schemeClr>
            </a:gs>
            <a:gs pos="100000">
              <a:schemeClr val="accent2">
                <a:tint val="60000"/>
                <a:hueOff val="0"/>
                <a:satOff val="0"/>
                <a:lumOff val="0"/>
                <a:alphaOff val="0"/>
                <a:tint val="90000"/>
                <a:shade val="97000"/>
                <a:satMod val="128000"/>
              </a:schemeClr>
            </a:gs>
          </a:gsLst>
          <a:lin ang="5400000" scaled="1"/>
        </a:gradFill>
        <a:ln>
          <a:noFill/>
        </a:ln>
        <a:effectLst>
          <a:outerShdw blurRad="39000" dist="25400" dir="5400000" rotWithShape="0">
            <a:schemeClr val="accent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7975604-ADFD-44CE-8D66-F90F37FD1CC8}">
      <dsp:nvSpPr>
        <dsp:cNvPr id="0" name=""/>
        <dsp:cNvSpPr/>
      </dsp:nvSpPr>
      <dsp:spPr>
        <a:xfrm>
          <a:off x="2453546" y="1301583"/>
          <a:ext cx="2149691" cy="2442829"/>
        </a:xfrm>
        <a:prstGeom prst="roundRect">
          <a:avLst>
            <a:gd name="adj" fmla="val 10000"/>
          </a:avLst>
        </a:prstGeom>
        <a:solidFill>
          <a:schemeClr val="lt1">
            <a:alpha val="90000"/>
            <a:tint val="40000"/>
            <a:hueOff val="0"/>
            <a:satOff val="0"/>
            <a:lumOff val="0"/>
            <a:alphaOff val="0"/>
          </a:schemeClr>
        </a:solidFill>
        <a:ln w="11430" cap="flat" cmpd="sng" algn="ctr">
          <a:solidFill>
            <a:schemeClr val="accent2">
              <a:alpha val="90000"/>
              <a:hueOff val="0"/>
              <a:satOff val="0"/>
              <a:lumOff val="0"/>
              <a:alphaOff val="0"/>
            </a:schemeClr>
          </a:solidFill>
          <a:prstDash val="solid"/>
        </a:ln>
        <a:effectLst>
          <a:outerShdw blurRad="39000" dist="25400" dir="5400000" rotWithShape="0">
            <a:schemeClr val="lt1">
              <a:alpha val="90000"/>
              <a:tint val="40000"/>
              <a:hueOff val="0"/>
              <a:satOff val="0"/>
              <a:lumOff val="0"/>
              <a:alphaOff val="0"/>
              <a:shade val="33000"/>
              <a:alpha val="83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smtClean="0"/>
            <a:t> </a:t>
          </a:r>
          <a:r>
            <a:rPr lang="pl-PL" sz="1200" kern="1200" dirty="0" smtClean="0"/>
            <a:t>w razie gdybym miał podjąć taką pracę – wiedziałbym, że dam radę; złapałem dystans do osób starszych. Potrafię się zdystansować;</a:t>
          </a:r>
          <a:endParaRPr lang="pl-PL" sz="1200" kern="1200" dirty="0"/>
        </a:p>
      </dsp:txBody>
      <dsp:txXfrm>
        <a:off x="2516508" y="1364545"/>
        <a:ext cx="2023767" cy="2316905"/>
      </dsp:txXfrm>
    </dsp:sp>
    <dsp:sp modelId="{16AFF5BC-7B26-400C-AF5F-D73757BB1750}">
      <dsp:nvSpPr>
        <dsp:cNvPr id="0" name=""/>
        <dsp:cNvSpPr/>
      </dsp:nvSpPr>
      <dsp:spPr>
        <a:xfrm>
          <a:off x="4904194" y="576062"/>
          <a:ext cx="2149691" cy="537422"/>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smtClean="0"/>
            <a:t>3 osoba</a:t>
          </a:r>
          <a:endParaRPr lang="pl-PL" sz="1600" b="1" kern="1200" dirty="0"/>
        </a:p>
      </dsp:txBody>
      <dsp:txXfrm>
        <a:off x="4919935" y="591803"/>
        <a:ext cx="2118209" cy="505940"/>
      </dsp:txXfrm>
    </dsp:sp>
    <dsp:sp modelId="{789003CE-9879-42B1-812F-79AFBD0E50B8}">
      <dsp:nvSpPr>
        <dsp:cNvPr id="0" name=""/>
        <dsp:cNvSpPr/>
      </dsp:nvSpPr>
      <dsp:spPr>
        <a:xfrm rot="5400000">
          <a:off x="5932016" y="1160509"/>
          <a:ext cx="94049" cy="94049"/>
        </a:xfrm>
        <a:prstGeom prst="rightArrow">
          <a:avLst>
            <a:gd name="adj1" fmla="val 66700"/>
            <a:gd name="adj2" fmla="val 50000"/>
          </a:avLst>
        </a:prstGeom>
        <a:gradFill rotWithShape="0">
          <a:gsLst>
            <a:gs pos="0">
              <a:schemeClr val="accent2">
                <a:tint val="60000"/>
                <a:hueOff val="0"/>
                <a:satOff val="0"/>
                <a:lumOff val="0"/>
                <a:alphaOff val="0"/>
                <a:tint val="74000"/>
              </a:schemeClr>
            </a:gs>
            <a:gs pos="49000">
              <a:schemeClr val="accent2">
                <a:tint val="60000"/>
                <a:hueOff val="0"/>
                <a:satOff val="0"/>
                <a:lumOff val="0"/>
                <a:alphaOff val="0"/>
                <a:tint val="96000"/>
                <a:shade val="84000"/>
                <a:satMod val="110000"/>
              </a:schemeClr>
            </a:gs>
            <a:gs pos="49100">
              <a:schemeClr val="accent2">
                <a:tint val="60000"/>
                <a:hueOff val="0"/>
                <a:satOff val="0"/>
                <a:lumOff val="0"/>
                <a:alphaOff val="0"/>
                <a:shade val="55000"/>
                <a:satMod val="150000"/>
              </a:schemeClr>
            </a:gs>
            <a:gs pos="92000">
              <a:schemeClr val="accent2">
                <a:tint val="60000"/>
                <a:hueOff val="0"/>
                <a:satOff val="0"/>
                <a:lumOff val="0"/>
                <a:alphaOff val="0"/>
                <a:tint val="98000"/>
                <a:shade val="90000"/>
                <a:satMod val="128000"/>
              </a:schemeClr>
            </a:gs>
            <a:gs pos="100000">
              <a:schemeClr val="accent2">
                <a:tint val="60000"/>
                <a:hueOff val="0"/>
                <a:satOff val="0"/>
                <a:lumOff val="0"/>
                <a:alphaOff val="0"/>
                <a:tint val="90000"/>
                <a:shade val="97000"/>
                <a:satMod val="128000"/>
              </a:schemeClr>
            </a:gs>
          </a:gsLst>
          <a:lin ang="5400000" scaled="1"/>
        </a:gradFill>
        <a:ln>
          <a:noFill/>
        </a:ln>
        <a:effectLst>
          <a:outerShdw blurRad="39000" dist="25400" dir="5400000" rotWithShape="0">
            <a:schemeClr val="accent2">
              <a:tint val="60000"/>
              <a:hueOff val="0"/>
              <a:satOff val="0"/>
              <a:lumOff val="0"/>
              <a:alphaOff val="0"/>
              <a:shade val="33000"/>
              <a:alpha val="83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65A8826-F770-4836-879B-7F8A5F4539C2}">
      <dsp:nvSpPr>
        <dsp:cNvPr id="0" name=""/>
        <dsp:cNvSpPr/>
      </dsp:nvSpPr>
      <dsp:spPr>
        <a:xfrm>
          <a:off x="4904194" y="1301583"/>
          <a:ext cx="2149691" cy="2409627"/>
        </a:xfrm>
        <a:prstGeom prst="roundRect">
          <a:avLst>
            <a:gd name="adj" fmla="val 10000"/>
          </a:avLst>
        </a:prstGeom>
        <a:solidFill>
          <a:schemeClr val="lt1">
            <a:alpha val="90000"/>
            <a:tint val="40000"/>
            <a:hueOff val="0"/>
            <a:satOff val="0"/>
            <a:lumOff val="0"/>
            <a:alphaOff val="0"/>
          </a:schemeClr>
        </a:solidFill>
        <a:ln w="11430" cap="flat" cmpd="sng" algn="ctr">
          <a:solidFill>
            <a:schemeClr val="accent2">
              <a:alpha val="90000"/>
              <a:hueOff val="0"/>
              <a:satOff val="0"/>
              <a:lumOff val="0"/>
              <a:alphaOff val="0"/>
            </a:schemeClr>
          </a:solidFill>
          <a:prstDash val="solid"/>
        </a:ln>
        <a:effectLst>
          <a:outerShdw blurRad="39000" dist="25400" dir="5400000" rotWithShape="0">
            <a:schemeClr val="lt1">
              <a:alpha val="90000"/>
              <a:tint val="40000"/>
              <a:hueOff val="0"/>
              <a:satOff val="0"/>
              <a:lumOff val="0"/>
              <a:alphaOff val="0"/>
              <a:shade val="33000"/>
              <a:alpha val="83000"/>
            </a:scheme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dirty="0" smtClean="0"/>
            <a:t>było </a:t>
          </a:r>
          <a:r>
            <a:rPr lang="pl-PL" sz="1200" kern="1200" dirty="0" err="1" smtClean="0"/>
            <a:t>cool</a:t>
          </a:r>
          <a:r>
            <a:rPr lang="pl-PL" sz="1200" kern="1200" dirty="0" smtClean="0"/>
            <a:t>, ale najwięcej człowiek się uczy na oryginalnym doświadczeniu a nie na symulacji.</a:t>
          </a:r>
          <a:endParaRPr lang="pl-PL" sz="1200" kern="1200" dirty="0"/>
        </a:p>
      </dsp:txBody>
      <dsp:txXfrm>
        <a:off x="4967156" y="1364545"/>
        <a:ext cx="2023767" cy="22837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4220E0F-D510-4B9D-84B9-02C8C8D706BD}" type="datetimeFigureOut">
              <a:rPr lang="pl-PL" smtClean="0"/>
              <a:pPr/>
              <a:t>23.05.2018</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7D5EE32-586F-4947-89EA-4AAD7684F984}" type="slidenum">
              <a:rPr lang="pl-PL" smtClean="0"/>
              <a:pPr/>
              <a:t>‹#›</a:t>
            </a:fld>
            <a:endParaRPr lang="pl-PL"/>
          </a:p>
        </p:txBody>
      </p:sp>
    </p:spTree>
    <p:extLst>
      <p:ext uri="{BB962C8B-B14F-4D97-AF65-F5344CB8AC3E}">
        <p14:creationId xmlns:p14="http://schemas.microsoft.com/office/powerpoint/2010/main" val="294045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dirty="0" smtClean="0"/>
              <a:t>Komponenty tej sumarycznej oceny mogą mieć charakter afektywny (ME), poznawczy (P) oraz behawioralny (B). Reprezentacja postawy to dominująca struktura (ME lub P lub B) - inaczej główna postawa wobec przedmiotu badania. Rozpoznanie jednego sześciu typów konfiguracji postawy (</a:t>
            </a:r>
            <a:r>
              <a:rPr lang="pl-PL" sz="1200" dirty="0" err="1" smtClean="0"/>
              <a:t>ME-P-B</a:t>
            </a:r>
            <a:r>
              <a:rPr lang="pl-PL" sz="1200" dirty="0" smtClean="0"/>
              <a:t>; </a:t>
            </a:r>
            <a:r>
              <a:rPr lang="pl-PL" sz="1200" dirty="0" err="1" smtClean="0"/>
              <a:t>ME-B-P</a:t>
            </a:r>
            <a:r>
              <a:rPr lang="pl-PL" sz="1200" dirty="0" smtClean="0"/>
              <a:t>; </a:t>
            </a:r>
            <a:r>
              <a:rPr lang="pl-PL" sz="1200" dirty="0" err="1" smtClean="0"/>
              <a:t>P-ME-B</a:t>
            </a:r>
            <a:r>
              <a:rPr lang="pl-PL" sz="1200" dirty="0" smtClean="0"/>
              <a:t>; </a:t>
            </a:r>
            <a:r>
              <a:rPr lang="pl-PL" sz="1200" dirty="0" err="1" smtClean="0"/>
              <a:t>P-B-ME</a:t>
            </a:r>
            <a:r>
              <a:rPr lang="pl-PL" sz="1200" dirty="0" smtClean="0"/>
              <a:t>; </a:t>
            </a:r>
            <a:r>
              <a:rPr lang="pl-PL" sz="1200" dirty="0" err="1" smtClean="0"/>
              <a:t>B-ME-P</a:t>
            </a:r>
            <a:r>
              <a:rPr lang="pl-PL" sz="1200" dirty="0" smtClean="0"/>
              <a:t>; </a:t>
            </a:r>
            <a:r>
              <a:rPr lang="pl-PL" sz="1200" dirty="0" err="1" smtClean="0"/>
              <a:t>B-P-ME</a:t>
            </a:r>
            <a:r>
              <a:rPr lang="pl-PL" sz="1200" dirty="0" smtClean="0"/>
              <a:t>) daje możliwości zaplanowania efektywnej ścieżki rozwoju osoby. </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dirty="0" smtClean="0">
                <a:solidFill>
                  <a:schemeClr val="tx1"/>
                </a:solidFill>
                <a:latin typeface="+mn-lt"/>
                <a:ea typeface="+mn-ea"/>
                <a:cs typeface="+mn-cs"/>
              </a:rPr>
              <a:t>Autorki opracowania, celowo wymieniają zadania zawodowe poprzedzając je określeniem </a:t>
            </a:r>
            <a:r>
              <a:rPr lang="pl-PL" sz="1200" i="1" kern="1200" dirty="0" smtClean="0">
                <a:solidFill>
                  <a:schemeClr val="tx1"/>
                </a:solidFill>
                <a:latin typeface="+mn-lt"/>
                <a:ea typeface="+mn-ea"/>
                <a:cs typeface="+mn-cs"/>
              </a:rPr>
              <a:t>Jest gotów</a:t>
            </a:r>
            <a:r>
              <a:rPr lang="pl-PL" sz="1200" kern="1200" dirty="0" smtClean="0">
                <a:solidFill>
                  <a:schemeClr val="tx1"/>
                </a:solidFill>
                <a:latin typeface="+mn-lt"/>
                <a:ea typeface="+mn-ea"/>
                <a:cs typeface="+mn-cs"/>
              </a:rPr>
              <a:t>. Oznacza to poziom stanu predyspozycji (wynikających z umiejętności i/lub wiedzy) oraz postawy (rodzaj) charakterystycznej dla osoby badanej. Przyjęto, że  dla osób podejmujących się realizacji stażu może być to pierwsze doświadczenie o charakterze zawodowym. W konsekwencji mogą rozwinąć się określone umiejętności i cechy, które w rezultacie zachęcą stażystów do zdobycia i potwierdzenia kwalifikacji </a:t>
            </a:r>
            <a:r>
              <a:rPr lang="pl-PL" sz="1200" kern="1200" dirty="0" smtClean="0">
                <a:solidFill>
                  <a:schemeClr val="tx1"/>
                </a:solidFill>
                <a:latin typeface="+mn-lt"/>
                <a:ea typeface="+mn-ea"/>
                <a:cs typeface="+mn-cs"/>
              </a:rPr>
              <a:t>zawodowych</a:t>
            </a:r>
          </a:p>
          <a:p>
            <a:endParaRPr lang="pl-PL" sz="1200" kern="1200" dirty="0" smtClean="0">
              <a:solidFill>
                <a:schemeClr val="tx1"/>
              </a:solidFill>
              <a:latin typeface="+mn-lt"/>
              <a:ea typeface="+mn-ea"/>
              <a:cs typeface="+mn-cs"/>
            </a:endParaRPr>
          </a:p>
          <a:p>
            <a:r>
              <a:rPr lang="pl-PL" dirty="0" smtClean="0"/>
              <a:t>Wg Matczak kompetencje społeczne stanowią pewnego rodzaju repertuar zachowań społecznych takich jak empatia, komunikatywność, autoprezentacja, które wyznaczają efektywność radzenia sobie w określonego typu sytuacjach społecznych.</a:t>
            </a:r>
          </a:p>
          <a:p>
            <a:r>
              <a:rPr lang="pl-PL" dirty="0" smtClean="0"/>
              <a:t>Sam pomiar kompetencji społecznych przy użyciu testów jest szczególnie trudny ponieważ wg A. Matczak kompetencje społeczne ujawniają się głównie w autentycznych sytuacjach angażujących rzeczywiste osoby i sytuacje, stąd też tradycyjne testy </a:t>
            </a:r>
            <a:r>
              <a:rPr lang="pl-PL" dirty="0" err="1" smtClean="0"/>
              <a:t>wykonaniowe</a:t>
            </a:r>
            <a:r>
              <a:rPr lang="pl-PL" dirty="0" smtClean="0"/>
              <a:t> często nie są w stanie uchwycić specyfiki kompetencji społecznych. Należy więc tak konstruować zadania, by uniknąć uruchomienia mechanizmów projekcji . W tym celu na potrzeby modelu opracowano testy symulujące pewne sytuacje, które następnie będą powtórzone po realizacji stażu, tak aby można było ocenić uczestnika również w realnych sytuacjach, z którymi musiał się zmierzyć. Uzupełniono je o techniki obserwacyjne wykorzystane w Kwestionariuszu dla tutora – ocena stażysty w realnych sytuacjach pracy.</a:t>
            </a: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12</a:t>
            </a:fld>
            <a:endParaRPr lang="pl-PL"/>
          </a:p>
        </p:txBody>
      </p:sp>
    </p:spTree>
    <p:extLst>
      <p:ext uri="{BB962C8B-B14F-4D97-AF65-F5344CB8AC3E}">
        <p14:creationId xmlns:p14="http://schemas.microsoft.com/office/powerpoint/2010/main" val="3753637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13</a:t>
            </a:fld>
            <a:endParaRPr lang="pl-PL"/>
          </a:p>
        </p:txBody>
      </p:sp>
    </p:spTree>
    <p:extLst>
      <p:ext uri="{BB962C8B-B14F-4D97-AF65-F5344CB8AC3E}">
        <p14:creationId xmlns:p14="http://schemas.microsoft.com/office/powerpoint/2010/main" val="622211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Co chcemy uchwycić?</a:t>
            </a:r>
            <a:r>
              <a:rPr lang="pl-PL" baseline="0" dirty="0" smtClean="0"/>
              <a:t> …Na jakie pytania chcemy sobie odpowiedzieć?</a:t>
            </a:r>
          </a:p>
          <a:p>
            <a:r>
              <a:rPr lang="pl-PL" baseline="0" dirty="0" smtClean="0"/>
              <a:t> – 1. jakie kompetencje i predyspozycje powinna posiadać osoba chcąca podjąć się zadań zawodowych w obszarze pomocy społecznej/- propozycja 2 narzędzi</a:t>
            </a:r>
          </a:p>
          <a:p>
            <a:r>
              <a:rPr lang="pl-PL" baseline="0" dirty="0" smtClean="0"/>
              <a:t>2) Jak powinna wyglądać nauka w wymiarze teoretycznym i praktycznym? – szkolenia i staż</a:t>
            </a:r>
          </a:p>
          <a:p>
            <a:r>
              <a:rPr lang="pl-PL" baseline="0" dirty="0" smtClean="0"/>
              <a:t>3) Jakie osoby (mentorzy) powinny towarzyszyć rozwojowi  cech wymaganych dla zawodów społecznych – </a:t>
            </a:r>
            <a:r>
              <a:rPr lang="pl-PL" baseline="0" dirty="0" err="1" smtClean="0"/>
              <a:t>tutoring</a:t>
            </a:r>
            <a:r>
              <a:rPr lang="pl-PL" baseline="0" dirty="0" smtClean="0"/>
              <a:t> i </a:t>
            </a:r>
            <a:r>
              <a:rPr lang="pl-PL" baseline="0" dirty="0" err="1" smtClean="0"/>
              <a:t>job</a:t>
            </a:r>
            <a:r>
              <a:rPr lang="pl-PL" baseline="0" dirty="0" smtClean="0"/>
              <a:t>-coaching</a:t>
            </a:r>
          </a:p>
          <a:p>
            <a:r>
              <a:rPr lang="pl-PL" baseline="0" dirty="0" smtClean="0"/>
              <a:t>4) Czy to jest na pewno to co chcemy uchwycić? – weryfikacja modelu ma pomóc nam odpowiedzieć na dane pytanie…czy odpowiednio zaplanowano 1,2,3</a:t>
            </a:r>
          </a:p>
          <a:p>
            <a:endParaRPr lang="pl-PL" baseline="0" dirty="0" smtClean="0"/>
          </a:p>
          <a:p>
            <a:r>
              <a:rPr lang="pl-PL" baseline="0" dirty="0" smtClean="0"/>
              <a:t>Wybrano koncepcje teoretyczne, w których możliwy jest rozwój kompetencji poprzez obserwację, działanie, refleksje na temat samego siebie…z założenie nie wszystkie funkcje mogą być realizowane przez człowieka, który nie posiada potwierdzonych efektów uczenia się dla danej kwalifikacji – stąd uczenie się przez obserwację – refleksję – wyobrażenie siebie w działaniu – lub podejmowaniu pewnych działań przy udziale doświadczonego personelu lub tutora. </a:t>
            </a:r>
          </a:p>
          <a:p>
            <a:pPr marL="171450" indent="-171450">
              <a:buFontTx/>
              <a:buChar char="-"/>
            </a:pPr>
            <a:r>
              <a:rPr lang="pl-PL" baseline="0" dirty="0" smtClean="0"/>
              <a:t>Teoria społecznego uczenia się Bandury//T</a:t>
            </a:r>
            <a:r>
              <a:rPr lang="pl-PL" sz="1200" kern="1200" dirty="0" smtClean="0">
                <a:solidFill>
                  <a:schemeClr val="tx1"/>
                </a:solidFill>
                <a:effectLst/>
                <a:latin typeface="+mn-lt"/>
                <a:ea typeface="+mn-ea"/>
                <a:cs typeface="+mn-cs"/>
              </a:rPr>
              <a:t>eoria społeczno-poznawcza w odniesieniu do rozwoju przez kompetencje i cele (rola obserwacyjnego uczenia, rola modelowania)</a:t>
            </a:r>
          </a:p>
          <a:p>
            <a:pPr marL="0" indent="0">
              <a:buFontTx/>
              <a:buNone/>
            </a:pPr>
            <a:r>
              <a:rPr lang="pl-PL" sz="1200" kern="1200" dirty="0" smtClean="0">
                <a:solidFill>
                  <a:srgbClr val="FF0000"/>
                </a:solidFill>
                <a:effectLst/>
                <a:latin typeface="+mn-lt"/>
                <a:ea typeface="+mn-ea"/>
                <a:cs typeface="+mn-cs"/>
              </a:rPr>
              <a:t>Teoria społecznego uczenia się Bandury (2007) jest rozwinięciem teorii uczenia się. Według Bandury uczenie się </a:t>
            </a:r>
            <a:r>
              <a:rPr lang="pl-PL" sz="1200" kern="1200" dirty="0" err="1" smtClean="0">
                <a:solidFill>
                  <a:srgbClr val="FF0000"/>
                </a:solidFill>
                <a:effectLst/>
                <a:latin typeface="+mn-lt"/>
                <a:ea typeface="+mn-ea"/>
                <a:cs typeface="+mn-cs"/>
              </a:rPr>
              <a:t>zachowań</a:t>
            </a:r>
            <a:r>
              <a:rPr lang="pl-PL" sz="1200" kern="1200" dirty="0" smtClean="0">
                <a:solidFill>
                  <a:srgbClr val="FF0000"/>
                </a:solidFill>
                <a:effectLst/>
                <a:latin typeface="+mn-lt"/>
                <a:ea typeface="+mn-ea"/>
                <a:cs typeface="+mn-cs"/>
              </a:rPr>
              <a:t> zachodzi nie tylko poprzez warunkowanie reaktywne i warunkowanie sprawcze, ale także poprzez obserwowanie </a:t>
            </a:r>
            <a:r>
              <a:rPr lang="pl-PL" sz="1200" kern="1200" dirty="0" err="1" smtClean="0">
                <a:solidFill>
                  <a:srgbClr val="FF0000"/>
                </a:solidFill>
                <a:effectLst/>
                <a:latin typeface="+mn-lt"/>
                <a:ea typeface="+mn-ea"/>
                <a:cs typeface="+mn-cs"/>
              </a:rPr>
              <a:t>zachowań</a:t>
            </a:r>
            <a:r>
              <a:rPr lang="pl-PL" sz="1200" kern="1200" dirty="0" smtClean="0">
                <a:solidFill>
                  <a:srgbClr val="FF0000"/>
                </a:solidFill>
                <a:effectLst/>
                <a:latin typeface="+mn-lt"/>
                <a:ea typeface="+mn-ea"/>
                <a:cs typeface="+mn-cs"/>
              </a:rPr>
              <a:t> innych ludzi (ten sposób uczenia się można nazwać modelowaniem lub naśladowaniem). W związku z powyższym, szczególną uwagę autor podejścia przypisuje procesom symbolicznym, zastępczemu uczeniu się oraz procesom samoregulacji. Autor koncepcji uważa, że przejawy uczenia się wynikające z bezpośredniego doświadczenia dochodzą do skutku w sposób zastępczy, dzięki obserwowaniu </a:t>
            </a:r>
            <a:r>
              <a:rPr lang="pl-PL" sz="1200" kern="1200" dirty="0" err="1" smtClean="0">
                <a:solidFill>
                  <a:srgbClr val="FF0000"/>
                </a:solidFill>
                <a:effectLst/>
                <a:latin typeface="+mn-lt"/>
                <a:ea typeface="+mn-ea"/>
                <a:cs typeface="+mn-cs"/>
              </a:rPr>
              <a:t>zachowań</a:t>
            </a:r>
            <a:r>
              <a:rPr lang="pl-PL" sz="1200" kern="1200" dirty="0" smtClean="0">
                <a:solidFill>
                  <a:srgbClr val="FF0000"/>
                </a:solidFill>
                <a:effectLst/>
                <a:latin typeface="+mn-lt"/>
                <a:ea typeface="+mn-ea"/>
                <a:cs typeface="+mn-cs"/>
              </a:rPr>
              <a:t> u innych ludzi oraz konsekwencji, jakie mają one dla nich. Uczenie się przez obserwację umożliwia ludziom nabywanie dużych, zintegrowanych wzorców zachowania, bez konieczności kształtowania ich stopniowo drogą prób i błędów (skracanie procesu nabywania </a:t>
            </a:r>
            <a:r>
              <a:rPr lang="pl-PL" sz="1200" kern="1200" dirty="0" err="1" smtClean="0">
                <a:solidFill>
                  <a:srgbClr val="FF0000"/>
                </a:solidFill>
                <a:effectLst/>
                <a:latin typeface="+mn-lt"/>
                <a:ea typeface="+mn-ea"/>
                <a:cs typeface="+mn-cs"/>
              </a:rPr>
              <a:t>zachowań</a:t>
            </a:r>
            <a:r>
              <a:rPr lang="pl-PL" sz="1200" kern="1200" dirty="0" smtClean="0">
                <a:solidFill>
                  <a:srgbClr val="FF0000"/>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Wśród najważniejszych pojęć podejścia społeczno-poznawczego są: uczenie się przez kompetencje, cele i plany, skuteczność własna jako podstawa do wzrostu oczekiwań własnych kompetencji i funkcjonowania, struktura postawy.</a:t>
            </a:r>
          </a:p>
          <a:p>
            <a:pPr marL="0" indent="0">
              <a:buFontTx/>
              <a:buNone/>
            </a:pPr>
            <a:endParaRPr lang="pl-PL" sz="1200" kern="1200" dirty="0" smtClean="0">
              <a:solidFill>
                <a:srgbClr val="FF0000"/>
              </a:solidFill>
              <a:effectLst/>
              <a:latin typeface="+mn-lt"/>
              <a:ea typeface="+mn-ea"/>
              <a:cs typeface="+mn-cs"/>
            </a:endParaRPr>
          </a:p>
          <a:p>
            <a:pPr marL="0" indent="0">
              <a:buFontTx/>
              <a:buNone/>
            </a:pPr>
            <a:endParaRPr lang="pl-PL" sz="1200" kern="1200" dirty="0" smtClean="0">
              <a:solidFill>
                <a:srgbClr val="FF0000"/>
              </a:solidFill>
              <a:effectLst/>
              <a:latin typeface="+mn-lt"/>
              <a:ea typeface="+mn-ea"/>
              <a:cs typeface="+mn-cs"/>
            </a:endParaRPr>
          </a:p>
          <a:p>
            <a:pPr marL="171450" indent="-171450">
              <a:buFontTx/>
              <a:buChar char="-"/>
            </a:pPr>
            <a:r>
              <a:rPr lang="pl-PL" sz="1200" kern="1200" dirty="0" smtClean="0">
                <a:solidFill>
                  <a:srgbClr val="FF0000"/>
                </a:solidFill>
                <a:effectLst/>
                <a:latin typeface="+mn-lt"/>
                <a:ea typeface="+mn-ea"/>
                <a:cs typeface="+mn-cs"/>
              </a:rPr>
              <a:t>Poznanie aspektów Ja/</a:t>
            </a:r>
            <a:r>
              <a:rPr lang="pl-PL" sz="1200" kern="1200" dirty="0" smtClean="0">
                <a:solidFill>
                  <a:schemeClr val="tx1"/>
                </a:solidFill>
                <a:effectLst/>
                <a:latin typeface="+mn-lt"/>
                <a:ea typeface="+mn-ea"/>
                <a:cs typeface="+mn-cs"/>
              </a:rPr>
              <a:t>Teoria Alberta Bandury ujmująca uczenie przez cele i kompetencje jako podstawa rozwoju osobowości, jak również próba poznania aspektów „Ja” poprzez eksplorację wewnętrzną i zewnętrzną, daje aplikację teorii do zrozumienia: „Ja” realnego, „Ja” w środowisku lokalnym, „Ja” społecznego i najważniejszych w kontekście pracy: „Ja” zawodowego, „możliwych Ja” i  „Ja” na rynku pracy</a:t>
            </a:r>
            <a:r>
              <a:rPr lang="pl-PL" sz="1200" b="1"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b="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pl-PL" sz="1200" b="0" kern="1200" dirty="0" smtClean="0">
                <a:solidFill>
                  <a:schemeClr val="tx1"/>
                </a:solidFill>
                <a:effectLst/>
                <a:latin typeface="+mn-lt"/>
                <a:ea typeface="+mn-ea"/>
                <a:cs typeface="+mn-cs"/>
              </a:rPr>
              <a:t>Olson/Postawy </a:t>
            </a:r>
            <a:r>
              <a:rPr lang="pl-PL" sz="1200" kern="1200" dirty="0" smtClean="0">
                <a:solidFill>
                  <a:schemeClr val="tx1"/>
                </a:solidFill>
                <a:effectLst/>
                <a:latin typeface="+mn-lt"/>
                <a:ea typeface="+mn-ea"/>
                <a:cs typeface="+mn-cs"/>
              </a:rPr>
              <a:t>ME-P-B; ME-B-P; P-ME-B; P-B-ME; B-ME-P; B-P-ME</a:t>
            </a:r>
            <a:r>
              <a:rPr lang="pl-PL" sz="1200" kern="1200" baseline="0" dirty="0" smtClean="0">
                <a:solidFill>
                  <a:schemeClr val="tx1"/>
                </a:solidFill>
                <a:effectLst/>
                <a:latin typeface="+mn-lt"/>
                <a:ea typeface="+mn-ea"/>
                <a:cs typeface="+mn-cs"/>
              </a:rPr>
              <a:t> (6 konfiguracji) – znaczenie przy </a:t>
            </a:r>
            <a:r>
              <a:rPr lang="pl-PL" sz="1200" kern="1200" baseline="0" dirty="0" err="1" smtClean="0">
                <a:solidFill>
                  <a:schemeClr val="tx1"/>
                </a:solidFill>
                <a:effectLst/>
                <a:latin typeface="+mn-lt"/>
                <a:ea typeface="+mn-ea"/>
                <a:cs typeface="+mn-cs"/>
              </a:rPr>
              <a:t>tutoringu</a:t>
            </a:r>
            <a:r>
              <a:rPr lang="pl-PL" sz="1200" kern="1200" baseline="0" dirty="0" smtClean="0">
                <a:solidFill>
                  <a:schemeClr val="tx1"/>
                </a:solidFill>
                <a:effectLst/>
                <a:latin typeface="+mn-lt"/>
                <a:ea typeface="+mn-ea"/>
                <a:cs typeface="+mn-cs"/>
              </a:rPr>
              <a:t>, po udzieleniu informacji zwrotnej</a:t>
            </a:r>
            <a:endParaRPr lang="pl-PL"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W trójskładnikowej koncepcji Olsona (2000, za: </a:t>
            </a:r>
            <a:r>
              <a:rPr lang="pl-PL" sz="1200" kern="1200" dirty="0" err="1" smtClean="0">
                <a:solidFill>
                  <a:schemeClr val="tx1"/>
                </a:solidFill>
                <a:effectLst/>
                <a:latin typeface="+mn-lt"/>
                <a:ea typeface="+mn-ea"/>
                <a:cs typeface="+mn-cs"/>
              </a:rPr>
              <a:t>Böhner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Wänke</a:t>
            </a:r>
            <a:r>
              <a:rPr lang="pl-PL" sz="1200" kern="1200" dirty="0" smtClean="0">
                <a:solidFill>
                  <a:schemeClr val="tx1"/>
                </a:solidFill>
                <a:effectLst/>
                <a:latin typeface="+mn-lt"/>
                <a:ea typeface="+mn-ea"/>
                <a:cs typeface="+mn-cs"/>
              </a:rPr>
              <a:t>, 2004; Aronson, Wilson, </a:t>
            </a:r>
            <a:r>
              <a:rPr lang="pl-PL" sz="1200" kern="1200" dirty="0" err="1" smtClean="0">
                <a:solidFill>
                  <a:schemeClr val="tx1"/>
                </a:solidFill>
                <a:effectLst/>
                <a:latin typeface="+mn-lt"/>
                <a:ea typeface="+mn-ea"/>
                <a:cs typeface="+mn-cs"/>
              </a:rPr>
              <a:t>Akert</a:t>
            </a:r>
            <a:r>
              <a:rPr lang="pl-PL" sz="1200" kern="1200" dirty="0" smtClean="0">
                <a:solidFill>
                  <a:schemeClr val="tx1"/>
                </a:solidFill>
                <a:effectLst/>
                <a:latin typeface="+mn-lt"/>
                <a:ea typeface="+mn-ea"/>
                <a:cs typeface="+mn-cs"/>
              </a:rPr>
              <a:t>, 1997), inaczej modelu trójskładnikowego (</a:t>
            </a:r>
            <a:r>
              <a:rPr lang="pl-PL" sz="1200" i="1" kern="1200" dirty="0" err="1" smtClean="0">
                <a:solidFill>
                  <a:schemeClr val="tx1"/>
                </a:solidFill>
                <a:effectLst/>
                <a:latin typeface="+mn-lt"/>
                <a:ea typeface="+mn-ea"/>
                <a:cs typeface="+mn-cs"/>
              </a:rPr>
              <a:t>triparite</a:t>
            </a:r>
            <a:r>
              <a:rPr lang="pl-PL" sz="1200" i="1" kern="1200" dirty="0" smtClean="0">
                <a:solidFill>
                  <a:schemeClr val="tx1"/>
                </a:solidFill>
                <a:effectLst/>
                <a:latin typeface="+mn-lt"/>
                <a:ea typeface="+mn-ea"/>
                <a:cs typeface="+mn-cs"/>
              </a:rPr>
              <a:t> model</a:t>
            </a:r>
            <a:r>
              <a:rPr lang="pl-PL" sz="1200" kern="1200" dirty="0" smtClean="0">
                <a:solidFill>
                  <a:schemeClr val="tx1"/>
                </a:solidFill>
                <a:effectLst/>
                <a:latin typeface="+mn-lt"/>
                <a:ea typeface="+mn-ea"/>
                <a:cs typeface="+mn-cs"/>
              </a:rPr>
              <a:t>), w której postawa wyraża sumaryczną ocenę obiektu postawy. Komponenty tej sumarycznej oceny mogą mieć charakter afektywny, behawioralny oraz poznawczy i mogą obejmować każdy typ informacji, który ma implikacje wartościujące.</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pl-PL" sz="1200" kern="1200" dirty="0" smtClean="0">
                <a:solidFill>
                  <a:schemeClr val="tx1"/>
                </a:solidFill>
                <a:effectLst/>
                <a:latin typeface="+mn-lt"/>
                <a:ea typeface="+mn-ea"/>
                <a:cs typeface="+mn-cs"/>
              </a:rPr>
              <a:t>Holland – w zawodzie nie ma przypadkowych osób, podobne</a:t>
            </a:r>
            <a:r>
              <a:rPr lang="pl-PL" sz="1200" kern="1200" baseline="0" dirty="0" smtClean="0">
                <a:solidFill>
                  <a:schemeClr val="tx1"/>
                </a:solidFill>
                <a:effectLst/>
                <a:latin typeface="+mn-lt"/>
                <a:ea typeface="+mn-ea"/>
                <a:cs typeface="+mn-cs"/>
              </a:rPr>
              <a:t> cechy i kompetencje społ. - </a:t>
            </a:r>
            <a:r>
              <a:rPr lang="pl-PL" sz="1200" kern="1200" dirty="0" smtClean="0">
                <a:solidFill>
                  <a:schemeClr val="tx1"/>
                </a:solidFill>
                <a:effectLst/>
                <a:latin typeface="+mn-lt"/>
                <a:ea typeface="+mn-ea"/>
                <a:cs typeface="+mn-cs"/>
              </a:rPr>
              <a:t>jest samopoznanie własnych preferencji zawodowych i predyspozycji do wykonywania zawodu. W tworzeniu modelu wykorzystano elementy teorii J. Hollanda zakładając spójność kompetencji społecznych z preferowanym wyborem zawodu i środowiska pracy.</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pl-PL" sz="1200" kern="1200" dirty="0" smtClean="0">
                <a:solidFill>
                  <a:schemeClr val="tx1"/>
                </a:solidFill>
                <a:effectLst/>
                <a:latin typeface="+mn-lt"/>
                <a:ea typeface="+mn-ea"/>
                <a:cs typeface="+mn-cs"/>
              </a:rPr>
              <a:t>Matczak - A. Matczak (2005, 2009), która przez kompetencje społeczno-emocjonalne rozumie złożone umiejętności warunkujące efektywność regulacji emocjonalnej i radzenia sobie w różnego rodzaju sytuacjach społecznych. Jej zdaniem, kompetencje społeczne powstają  w efekcie treningu społecznego. Sam pomiar kompetencji społecznych przy użyciu testów jest szczególnie trudny ponieważ wg A. Matczak kompetencje społeczne ujawniają się głównie w autentycznych sytuacjach angażujących rzeczywiste osoby i sytuacje, stąd też tradycyjne testy </a:t>
            </a:r>
            <a:r>
              <a:rPr lang="pl-PL" sz="1200" kern="1200" dirty="0" err="1" smtClean="0">
                <a:solidFill>
                  <a:schemeClr val="tx1"/>
                </a:solidFill>
                <a:effectLst/>
                <a:latin typeface="+mn-lt"/>
                <a:ea typeface="+mn-ea"/>
                <a:cs typeface="+mn-cs"/>
              </a:rPr>
              <a:t>wykonaniowe</a:t>
            </a:r>
            <a:r>
              <a:rPr lang="pl-PL" sz="1200" kern="1200" dirty="0" smtClean="0">
                <a:solidFill>
                  <a:schemeClr val="tx1"/>
                </a:solidFill>
                <a:effectLst/>
                <a:latin typeface="+mn-lt"/>
                <a:ea typeface="+mn-ea"/>
                <a:cs typeface="+mn-cs"/>
              </a:rPr>
              <a:t> często nie są w stanie uchwycić specyfiki kompetencji społecznych. Należy więc tak konstruować zadania, by uniknąć uruchomienia mechanizmów projekcji.</a:t>
            </a: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l-PL" sz="1200" kern="1200" dirty="0" smtClean="0">
              <a:solidFill>
                <a:schemeClr val="tx1"/>
              </a:solidFill>
              <a:effectLst/>
              <a:latin typeface="+mn-lt"/>
              <a:ea typeface="+mn-ea"/>
              <a:cs typeface="+mn-cs"/>
            </a:endParaRPr>
          </a:p>
          <a:p>
            <a:pPr marL="0" indent="0">
              <a:buFontTx/>
              <a:buNone/>
            </a:pPr>
            <a:endParaRPr lang="pl-PL" sz="1200" kern="1200" dirty="0" smtClean="0">
              <a:solidFill>
                <a:srgbClr val="FF0000"/>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pl-PL" sz="1200" kern="1200" dirty="0" smtClean="0">
                <a:solidFill>
                  <a:schemeClr val="tx1"/>
                </a:solidFill>
                <a:effectLst/>
                <a:latin typeface="+mn-lt"/>
                <a:ea typeface="+mn-ea"/>
                <a:cs typeface="+mn-cs"/>
              </a:rPr>
              <a:t>procesy uczenia jako warunkowanie instrumentalne i klasyczne, przez modelowanie, metodą prób i błędów, habituację, uczenie się przez wdrukowywanie (imprinting).</a:t>
            </a:r>
          </a:p>
          <a:p>
            <a:pPr marL="0" indent="0">
              <a:buFontTx/>
              <a:buNone/>
            </a:pPr>
            <a:r>
              <a:rPr lang="pl-PL" sz="1200" kern="1200" baseline="0" dirty="0" smtClean="0">
                <a:solidFill>
                  <a:schemeClr val="tx1"/>
                </a:solidFill>
                <a:effectLst/>
                <a:latin typeface="+mn-lt"/>
                <a:ea typeface="+mn-ea"/>
                <a:cs typeface="+mn-cs"/>
              </a:rPr>
              <a:t>…ogółem:</a:t>
            </a:r>
          </a:p>
          <a:p>
            <a:pPr marL="171450" indent="-171450">
              <a:buFontTx/>
              <a:buChar char="-"/>
            </a:pPr>
            <a:r>
              <a:rPr lang="pl-PL" sz="1200" kern="1200" baseline="0" dirty="0" smtClean="0">
                <a:solidFill>
                  <a:schemeClr val="tx1"/>
                </a:solidFill>
                <a:effectLst/>
                <a:latin typeface="+mn-lt"/>
                <a:ea typeface="+mn-ea"/>
                <a:cs typeface="+mn-cs"/>
              </a:rPr>
              <a:t>Koncepcje odnoszące się do kształtowania /zmiany zachowania i postaw + istotne: </a:t>
            </a:r>
            <a:r>
              <a:rPr lang="pl-PL" sz="1200" kern="1200" baseline="0" dirty="0" err="1" smtClean="0">
                <a:solidFill>
                  <a:schemeClr val="tx1"/>
                </a:solidFill>
                <a:effectLst/>
                <a:latin typeface="+mn-lt"/>
                <a:ea typeface="+mn-ea"/>
                <a:cs typeface="+mn-cs"/>
              </a:rPr>
              <a:t>samorefleksja</a:t>
            </a:r>
            <a:r>
              <a:rPr lang="pl-PL" sz="1200" kern="1200" baseline="0" dirty="0" smtClean="0">
                <a:solidFill>
                  <a:schemeClr val="tx1"/>
                </a:solidFill>
                <a:effectLst/>
                <a:latin typeface="+mn-lt"/>
                <a:ea typeface="+mn-ea"/>
                <a:cs typeface="+mn-cs"/>
              </a:rPr>
              <a:t> i </a:t>
            </a:r>
            <a:r>
              <a:rPr lang="pl-PL" sz="1200" kern="1200" baseline="0" dirty="0" err="1" smtClean="0">
                <a:solidFill>
                  <a:schemeClr val="tx1"/>
                </a:solidFill>
                <a:effectLst/>
                <a:latin typeface="+mn-lt"/>
                <a:ea typeface="+mn-ea"/>
                <a:cs typeface="+mn-cs"/>
              </a:rPr>
              <a:t>samoreguacja</a:t>
            </a:r>
            <a:r>
              <a:rPr lang="pl-PL" sz="1200" kern="1200" baseline="0" dirty="0" smtClean="0">
                <a:solidFill>
                  <a:schemeClr val="tx1"/>
                </a:solidFill>
                <a:effectLst/>
                <a:latin typeface="+mn-lt"/>
                <a:ea typeface="+mn-ea"/>
                <a:cs typeface="+mn-cs"/>
              </a:rPr>
              <a:t>, </a:t>
            </a:r>
            <a:r>
              <a:rPr lang="pl-PL" sz="1200" kern="1200" baseline="0" dirty="0" err="1" smtClean="0">
                <a:solidFill>
                  <a:schemeClr val="tx1"/>
                </a:solidFill>
                <a:effectLst/>
                <a:latin typeface="+mn-lt"/>
                <a:ea typeface="+mn-ea"/>
                <a:cs typeface="+mn-cs"/>
              </a:rPr>
              <a:t>samoaktualizacja</a:t>
            </a:r>
            <a:r>
              <a:rPr lang="pl-PL" sz="1200" kern="1200" baseline="0" dirty="0" smtClean="0">
                <a:solidFill>
                  <a:schemeClr val="tx1"/>
                </a:solidFill>
                <a:effectLst/>
                <a:latin typeface="+mn-lt"/>
                <a:ea typeface="+mn-ea"/>
                <a:cs typeface="+mn-cs"/>
              </a:rPr>
              <a:t>, </a:t>
            </a:r>
            <a:r>
              <a:rPr lang="pl-PL" sz="1200" kern="1200" baseline="0" dirty="0" err="1" smtClean="0">
                <a:solidFill>
                  <a:schemeClr val="tx1"/>
                </a:solidFill>
                <a:effectLst/>
                <a:latin typeface="+mn-lt"/>
                <a:ea typeface="+mn-ea"/>
                <a:cs typeface="+mn-cs"/>
              </a:rPr>
              <a:t>samoskuteczność</a:t>
            </a:r>
            <a:endParaRPr lang="pl-PL" sz="1200" kern="1200" baseline="0" dirty="0" smtClean="0">
              <a:solidFill>
                <a:schemeClr val="tx1"/>
              </a:solidFill>
              <a:effectLst/>
              <a:latin typeface="+mn-lt"/>
              <a:ea typeface="+mn-ea"/>
              <a:cs typeface="+mn-cs"/>
            </a:endParaRPr>
          </a:p>
          <a:p>
            <a:pPr marL="171450" indent="-171450">
              <a:buFontTx/>
              <a:buChar char="-"/>
            </a:pPr>
            <a:r>
              <a:rPr lang="pl-PL" sz="1200" kern="1200" baseline="0" dirty="0" smtClean="0">
                <a:solidFill>
                  <a:schemeClr val="tx1"/>
                </a:solidFill>
                <a:effectLst/>
                <a:latin typeface="+mn-lt"/>
                <a:ea typeface="+mn-ea"/>
                <a:cs typeface="+mn-cs"/>
              </a:rPr>
              <a:t>Definicje w zakresie kompetencji, kwalifikacji, umiejętności – ujęte w PRK, a następnie w założeniach prac  </a:t>
            </a:r>
            <a:r>
              <a:rPr lang="pl-PL" dirty="0" smtClean="0"/>
              <a:t>Sektorowej Rada ds. Kompetencji – Opieka zdrowotna  i Pomoc społeczna</a:t>
            </a:r>
            <a:endParaRPr lang="pl-PL" baseline="0" dirty="0" smtClean="0"/>
          </a:p>
          <a:p>
            <a:endParaRPr lang="pl-PL" dirty="0" smtClean="0"/>
          </a:p>
          <a:p>
            <a:r>
              <a:rPr lang="pl-PL" sz="1200" kern="1200" dirty="0" smtClean="0">
                <a:solidFill>
                  <a:schemeClr val="tx1"/>
                </a:solidFill>
                <a:effectLst/>
                <a:latin typeface="+mn-lt"/>
                <a:ea typeface="+mn-ea"/>
                <a:cs typeface="+mn-cs"/>
              </a:rPr>
              <a:t>Uczenie się przez obserwowanie odnoszone do  rozwoju umiejętności osób młodych w trakcie realizacji projektu, wskazuje, że nie każda osoba musi funkcjonować „w roli” aby domniemać o tym, że może w tej roli funkcjonować skutecznie.</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14</a:t>
            </a:fld>
            <a:endParaRPr lang="pl-PL"/>
          </a:p>
        </p:txBody>
      </p:sp>
    </p:spTree>
    <p:extLst>
      <p:ext uri="{BB962C8B-B14F-4D97-AF65-F5344CB8AC3E}">
        <p14:creationId xmlns:p14="http://schemas.microsoft.com/office/powerpoint/2010/main" val="2538577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procesie tworzenia modelu nawiązano do jego społecznych i pedagogicznych konotacji gdzie „przez model rozumie się słowne, obrazowe lub symboliczne przedstawienie ludzkiego zachowania (instytucji, osobowości) mogące służyć za przykład i  przedmiot odniesienia i ocen, a skonstruowane do praktycznych celów społecznych” , jednocześnie uwzględniając jego narzędziowy charakter. </a:t>
            </a:r>
          </a:p>
          <a:p>
            <a:endParaRPr lang="pl-PL" dirty="0" smtClean="0"/>
          </a:p>
          <a:p>
            <a:r>
              <a:rPr lang="pl-PL" dirty="0" smtClean="0"/>
              <a:t>Co </a:t>
            </a:r>
            <a:r>
              <a:rPr lang="pl-PL" dirty="0" smtClean="0"/>
              <a:t>zrobiliśmy w praktyce?  – szereg działań</a:t>
            </a:r>
          </a:p>
          <a:p>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Nauka pracy (</a:t>
            </a:r>
            <a:r>
              <a:rPr lang="pl-PL" sz="1200" kern="1200" dirty="0" err="1" smtClean="0">
                <a:solidFill>
                  <a:schemeClr val="tx1"/>
                </a:solidFill>
                <a:effectLst/>
                <a:latin typeface="+mn-lt"/>
                <a:ea typeface="+mn-ea"/>
                <a:cs typeface="+mn-cs"/>
              </a:rPr>
              <a:t>A.Biela</a:t>
            </a:r>
            <a:r>
              <a:rPr lang="pl-PL" sz="1200" kern="1200" dirty="0" smtClean="0">
                <a:solidFill>
                  <a:schemeClr val="tx1"/>
                </a:solidFill>
                <a:effectLst/>
                <a:latin typeface="+mn-lt"/>
                <a:ea typeface="+mn-ea"/>
                <a:cs typeface="+mn-cs"/>
              </a:rPr>
              <a:t>, 2006) lub stworzenie warunków do współpracy szkół z przedsiębiorstwami (</a:t>
            </a:r>
            <a:r>
              <a:rPr lang="pl-PL" sz="1200" kern="1200" dirty="0" err="1" smtClean="0">
                <a:solidFill>
                  <a:schemeClr val="tx1"/>
                </a:solidFill>
                <a:effectLst/>
                <a:latin typeface="+mn-lt"/>
                <a:ea typeface="+mn-ea"/>
                <a:cs typeface="+mn-cs"/>
              </a:rPr>
              <a:t>M.Kabaj</a:t>
            </a:r>
            <a:r>
              <a:rPr lang="pl-PL" sz="1200" kern="1200" dirty="0" smtClean="0">
                <a:solidFill>
                  <a:schemeClr val="tx1"/>
                </a:solidFill>
                <a:effectLst/>
                <a:latin typeface="+mn-lt"/>
                <a:ea typeface="+mn-ea"/>
                <a:cs typeface="+mn-cs"/>
              </a:rPr>
              <a:t>, 2004). </a:t>
            </a:r>
            <a:r>
              <a:rPr lang="pl-PL" sz="1200" kern="1200" dirty="0" err="1" smtClean="0">
                <a:solidFill>
                  <a:schemeClr val="tx1"/>
                </a:solidFill>
                <a:effectLst/>
                <a:latin typeface="+mn-lt"/>
                <a:ea typeface="+mn-ea"/>
                <a:cs typeface="+mn-cs"/>
              </a:rPr>
              <a:t>M.Kęsy</a:t>
            </a:r>
            <a:r>
              <a:rPr lang="pl-PL" sz="1200" kern="1200" dirty="0" smtClean="0">
                <a:solidFill>
                  <a:schemeClr val="tx1"/>
                </a:solidFill>
                <a:effectLst/>
                <a:latin typeface="+mn-lt"/>
                <a:ea typeface="+mn-ea"/>
                <a:cs typeface="+mn-cs"/>
              </a:rPr>
              <a:t> (2008) zwraca uwagę na rolę powiatu w dostosowaniu edukacji do potrzeb regionalnych. Wskazani autorzy, oraz inni (Super, 1972; Bańka, 1995; Nowacki, 2003; Rożnowski, 2009; Łaguna, 2010) zwracają uwagę do jak najwyższego dopasowania możliwości praktykowania umiejętności do uzyskanego zawodu wyuczonego. Liczne prace koncentrują się na rozwoju kwalifikacji zawodowych, które zawierają w sobie element kompetencji i postawy (Kwiatkowski, Woźniak, 2003, 2006, 2009).</a:t>
            </a:r>
          </a:p>
          <a:p>
            <a:endParaRPr lang="pl-PL" dirty="0" smtClean="0"/>
          </a:p>
          <a:p>
            <a:r>
              <a:rPr lang="pl-PL" dirty="0" smtClean="0"/>
              <a:t>Model: struktura, zbieranie</a:t>
            </a:r>
            <a:r>
              <a:rPr lang="pl-PL" baseline="0" dirty="0" smtClean="0"/>
              <a:t> danych, weryfikacja modelu (Duraj)</a:t>
            </a:r>
          </a:p>
          <a:p>
            <a:endParaRPr lang="pl-PL" baseline="0" dirty="0" smtClean="0"/>
          </a:p>
          <a:p>
            <a:r>
              <a:rPr lang="pl-PL" sz="1200" kern="1200" dirty="0" smtClean="0">
                <a:solidFill>
                  <a:schemeClr val="tx1"/>
                </a:solidFill>
                <a:effectLst/>
                <a:latin typeface="+mn-lt"/>
                <a:ea typeface="+mn-ea"/>
                <a:cs typeface="+mn-cs"/>
              </a:rPr>
              <a:t>Tworząc model eksperymentalny tj. model sprawdzania zależności pomiędzy poszczególnymi działaniami zakładano:</a:t>
            </a:r>
          </a:p>
          <a:p>
            <a:pPr lvl="0"/>
            <a:r>
              <a:rPr lang="pl-PL" sz="1200" kern="1200" dirty="0" smtClean="0">
                <a:solidFill>
                  <a:schemeClr val="tx1"/>
                </a:solidFill>
                <a:effectLst/>
                <a:latin typeface="+mn-lt"/>
                <a:ea typeface="+mn-ea"/>
                <a:cs typeface="+mn-cs"/>
              </a:rPr>
              <a:t>Współistnienie czynników mających wpływ na podejmowanie aktywności młodzieży w zawodach społecznych,</a:t>
            </a:r>
            <a:endParaRPr lang="pl-PL" dirty="0" smtClean="0">
              <a:effectLst/>
            </a:endParaRPr>
          </a:p>
          <a:p>
            <a:pPr lvl="0"/>
            <a:r>
              <a:rPr lang="pl-PL" sz="1200" kern="1200" dirty="0" smtClean="0">
                <a:solidFill>
                  <a:schemeClr val="tx1"/>
                </a:solidFill>
                <a:effectLst/>
                <a:latin typeface="+mn-lt"/>
                <a:ea typeface="+mn-ea"/>
                <a:cs typeface="+mn-cs"/>
              </a:rPr>
              <a:t>Konieczność uzupełnienia aktywności pro zawodowej (staż) o zajęcia edukacyjne (szkolenia miękkie), </a:t>
            </a:r>
            <a:endParaRPr lang="pl-PL" dirty="0" smtClean="0">
              <a:effectLst/>
            </a:endParaRPr>
          </a:p>
          <a:p>
            <a:pPr lvl="0"/>
            <a:r>
              <a:rPr lang="pl-PL" sz="1200" kern="1200" dirty="0" smtClean="0">
                <a:solidFill>
                  <a:schemeClr val="tx1"/>
                </a:solidFill>
                <a:effectLst/>
                <a:latin typeface="+mn-lt"/>
                <a:ea typeface="+mn-ea"/>
                <a:cs typeface="+mn-cs"/>
              </a:rPr>
              <a:t>Modyfikację działań podejmowanych w trakcie stażu przez tutorów (opiekunów stażu),</a:t>
            </a:r>
            <a:endParaRPr lang="pl-PL" dirty="0" smtClean="0">
              <a:effectLst/>
            </a:endParaRPr>
          </a:p>
          <a:p>
            <a:pPr lvl="0"/>
            <a:r>
              <a:rPr lang="pl-PL" sz="1200" kern="1200" dirty="0" smtClean="0">
                <a:solidFill>
                  <a:schemeClr val="tx1"/>
                </a:solidFill>
                <a:effectLst/>
                <a:latin typeface="+mn-lt"/>
                <a:ea typeface="+mn-ea"/>
                <a:cs typeface="+mn-cs"/>
              </a:rPr>
              <a:t>Wsparcie w preorientacji zawodowej przez </a:t>
            </a:r>
            <a:r>
              <a:rPr lang="pl-PL" sz="1200" kern="1200" dirty="0" err="1" smtClean="0">
                <a:solidFill>
                  <a:schemeClr val="tx1"/>
                </a:solidFill>
                <a:effectLst/>
                <a:latin typeface="+mn-lt"/>
                <a:ea typeface="+mn-ea"/>
                <a:cs typeface="+mn-cs"/>
              </a:rPr>
              <a:t>job</a:t>
            </a:r>
            <a:r>
              <a:rPr lang="pl-PL" sz="1200" kern="1200" dirty="0" smtClean="0">
                <a:solidFill>
                  <a:schemeClr val="tx1"/>
                </a:solidFill>
                <a:effectLst/>
                <a:latin typeface="+mn-lt"/>
                <a:ea typeface="+mn-ea"/>
                <a:cs typeface="+mn-cs"/>
              </a:rPr>
              <a:t> coaching,</a:t>
            </a:r>
            <a:endParaRPr lang="pl-PL" dirty="0" smtClean="0">
              <a:effectLst/>
            </a:endParaRPr>
          </a:p>
          <a:p>
            <a:pPr lvl="0"/>
            <a:r>
              <a:rPr lang="pl-PL" sz="1200" kern="1200" dirty="0" smtClean="0">
                <a:solidFill>
                  <a:schemeClr val="tx1"/>
                </a:solidFill>
                <a:effectLst/>
                <a:latin typeface="+mn-lt"/>
                <a:ea typeface="+mn-ea"/>
                <a:cs typeface="+mn-cs"/>
              </a:rPr>
              <a:t>Konieczność weryfikacji modelu w oparciu o post testy</a:t>
            </a:r>
            <a:r>
              <a:rPr lang="pl-PL" sz="1200" kern="1200" dirty="0" smtClean="0">
                <a:solidFill>
                  <a:schemeClr val="tx1"/>
                </a:solidFill>
                <a:effectLst/>
                <a:latin typeface="+mn-lt"/>
                <a:ea typeface="+mn-ea"/>
                <a:cs typeface="+mn-cs"/>
              </a:rPr>
              <a:t>.</a:t>
            </a:r>
          </a:p>
          <a:p>
            <a:pPr lvl="0"/>
            <a:r>
              <a:rPr lang="pl-PL" dirty="0" smtClean="0">
                <a:effectLst/>
              </a:rPr>
              <a:t>Na potrzeby rekrutacji młodzieży stworzono dwa kwestionariusze służące diagnozie kompetencji i predyspozycji osób młodych (urodzonych w latach 90-99) do pracy w zawodach społecznych, a także skierowano młodzież (11 osób) na 3-miesięczny staż, wsparty szkoleniami i </a:t>
            </a:r>
            <a:r>
              <a:rPr lang="pl-PL" dirty="0" err="1" smtClean="0">
                <a:effectLst/>
              </a:rPr>
              <a:t>tutoringiem</a:t>
            </a:r>
            <a:r>
              <a:rPr lang="pl-PL" dirty="0" smtClean="0">
                <a:effectLst/>
              </a:rPr>
              <a:t> w miejscu stażu (na wzór rozwiązania </a:t>
            </a:r>
            <a:r>
              <a:rPr lang="pl-PL" dirty="0" err="1" smtClean="0">
                <a:effectLst/>
              </a:rPr>
              <a:t>training</a:t>
            </a:r>
            <a:r>
              <a:rPr lang="pl-PL" dirty="0" smtClean="0">
                <a:effectLst/>
              </a:rPr>
              <a:t> on the </a:t>
            </a:r>
            <a:r>
              <a:rPr lang="pl-PL" dirty="0" err="1" smtClean="0">
                <a:effectLst/>
              </a:rPr>
              <a:t>job</a:t>
            </a:r>
            <a:r>
              <a:rPr lang="pl-PL" dirty="0" smtClean="0">
                <a:effectLst/>
              </a:rPr>
              <a:t>), a także </a:t>
            </a:r>
            <a:r>
              <a:rPr lang="pl-PL" dirty="0" err="1" smtClean="0">
                <a:effectLst/>
              </a:rPr>
              <a:t>job</a:t>
            </a:r>
            <a:r>
              <a:rPr lang="pl-PL" dirty="0" smtClean="0">
                <a:effectLst/>
              </a:rPr>
              <a:t> coachingiem. Przy opracowaniu narzędzi uwzględniono  również tzw. skalę kłamstwa, w celu oceny prawdomówności kandydatów. Narzędzia badawcze, łącznie ze szkoleniami i innymi formami aktywizującymi, zaplanowanymi w projekcie stanowią elementy kompleksowego modelu preorientacji zawodowej młodzieży, wdrażanego w trakcie stażu w zawodach społecznych. Starano się stworzyć holistyczny model łączący szanse młodych z zawodami społecznymi i potrzebami seniorów.</a:t>
            </a:r>
            <a:endParaRPr lang="pl-PL" dirty="0" smtClean="0">
              <a:effectLst/>
            </a:endParaRPr>
          </a:p>
          <a:p>
            <a:r>
              <a:rPr lang="pl-PL" dirty="0" smtClean="0"/>
              <a:t>Uczenie się – jest to proces modyfikacji zachowania  pod wpływem ćwiczenia, treningu, doświadczania własnej aktywności, powtarzania się określonych sytuacji (</a:t>
            </a:r>
            <a:r>
              <a:rPr lang="pl-PL" dirty="0" err="1" smtClean="0"/>
              <a:t>Siek</a:t>
            </a:r>
            <a:r>
              <a:rPr lang="pl-PL" dirty="0" smtClean="0"/>
              <a:t>, 1986). </a:t>
            </a:r>
            <a:r>
              <a:rPr lang="pl-PL" b="1" dirty="0" smtClean="0"/>
              <a:t>Teoria społecznego uczenia się Bandury </a:t>
            </a:r>
            <a:r>
              <a:rPr lang="pl-PL" dirty="0" smtClean="0"/>
              <a:t>(2007) jest rozwinięciem teorii uczenia się. Według Bandury uczenie się zachowań zachodzi nie tylko poprzez warunkowanie reaktywne i warunkowanie sprawcze, ale także poprzez obserwowanie zachowań innych ludzi (ten sposób uczenia się można nazwać modelowaniem lub naśladowaniem). </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15</a:t>
            </a:fld>
            <a:endParaRPr lang="pl-PL"/>
          </a:p>
        </p:txBody>
      </p:sp>
    </p:spTree>
    <p:extLst>
      <p:ext uri="{BB962C8B-B14F-4D97-AF65-F5344CB8AC3E}">
        <p14:creationId xmlns:p14="http://schemas.microsoft.com/office/powerpoint/2010/main" val="1358610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Etapy podejmowanych działań</a:t>
            </a:r>
          </a:p>
          <a:p>
            <a:r>
              <a:rPr lang="pl-PL" dirty="0" smtClean="0"/>
              <a:t>Szereg etapów – od diagnozy poprzez rozwój umiejętności – zmiana zachowań</a:t>
            </a:r>
            <a:r>
              <a:rPr lang="pl-PL" baseline="0" dirty="0" smtClean="0"/>
              <a:t> i postaw</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16</a:t>
            </a:fld>
            <a:endParaRPr lang="pl-PL"/>
          </a:p>
        </p:txBody>
      </p:sp>
    </p:spTree>
    <p:extLst>
      <p:ext uri="{BB962C8B-B14F-4D97-AF65-F5344CB8AC3E}">
        <p14:creationId xmlns:p14="http://schemas.microsoft.com/office/powerpoint/2010/main" val="619036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17</a:t>
            </a:fld>
            <a:endParaRPr lang="pl-PL"/>
          </a:p>
        </p:txBody>
      </p:sp>
    </p:spTree>
    <p:extLst>
      <p:ext uri="{BB962C8B-B14F-4D97-AF65-F5344CB8AC3E}">
        <p14:creationId xmlns:p14="http://schemas.microsoft.com/office/powerpoint/2010/main" val="824359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18</a:t>
            </a:fld>
            <a:endParaRPr lang="pl-PL"/>
          </a:p>
        </p:txBody>
      </p:sp>
    </p:spTree>
    <p:extLst>
      <p:ext uri="{BB962C8B-B14F-4D97-AF65-F5344CB8AC3E}">
        <p14:creationId xmlns:p14="http://schemas.microsoft.com/office/powerpoint/2010/main" val="997761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a:t>
            </a:fld>
            <a:endParaRPr lang="pl-PL"/>
          </a:p>
        </p:txBody>
      </p:sp>
    </p:spTree>
    <p:extLst>
      <p:ext uri="{BB962C8B-B14F-4D97-AF65-F5344CB8AC3E}">
        <p14:creationId xmlns:p14="http://schemas.microsoft.com/office/powerpoint/2010/main" val="65236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Zdecydowanie młodzież miała wyższe mniemanie o swoich kompetencjach personalnych i społecznych w tym obszarze przed przystąpieniem do projektu niż po jego zakończeniu. Oznacza to, że praca w warunkach często stresowych pozwoliła im urealnić swoją samoocenę. Z analizy wyników </a:t>
            </a:r>
            <a:r>
              <a:rPr lang="pl-PL" dirty="0" err="1" smtClean="0"/>
              <a:t>pre</a:t>
            </a:r>
            <a:r>
              <a:rPr lang="pl-PL" dirty="0" smtClean="0"/>
              <a:t> i post-testów wynika, ze uczniowie podejmując się projektu oceniali się wyżej niżeli po bezpośrednim doświadczeniu wynikającym z realizacji stażu. Mamy tutaj do czynienia z uskutecznianiem możliwych Ja i realnego Ja. Doświadczenia pozwalają na </a:t>
            </a:r>
          </a:p>
          <a:p>
            <a:r>
              <a:rPr lang="pl-PL" dirty="0" smtClean="0"/>
              <a:t>lepszą i bardziej adekwatną ocenę siebie i swoich możliwości zawodowych.</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baseline="0" dirty="0" smtClean="0">
                <a:solidFill>
                  <a:schemeClr val="tx1"/>
                </a:solidFill>
                <a:latin typeface="+mn-lt"/>
                <a:ea typeface="+mn-ea"/>
                <a:cs typeface="+mn-cs"/>
              </a:rPr>
              <a:t>Pierwszy wniosek, który nasuwa się charakterystyczną postawą dla młodych osób realizujących staż w pomocy społecznej jest postawa motywacyjno-emocjonalna, w której drugą składową „motywatorem” jest doświadczenie czerpane z zachowania, a inaczej z praktyki. Tylko u jednej osoby zauważono inny rodzaj postawy, gdzie nadrzędne jest wykonywanie zadań wobec emocji (jednak i tak emocje i zachowanie są znaczącymi parametrami postaw dla wszystkich stażystów, którzy zrealizowali staż). </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Podobnie jak zmiany w postawach, zauważalne w wynikach testów są również  propozycje realizowanych zadań. Z dziesięciu uczniów – czworo pozostaje przy deklarowanych zadaniach, a sześcioro zmienia. Znaczenia nabierają zadania opiekuńczo-wychowawcze, być może dlatego, ze z tymi zadaniami stażyści najczęściej się spotykali w trakcie realizowanych zadań.</a:t>
            </a:r>
          </a:p>
          <a:p>
            <a:r>
              <a:rPr lang="pl-PL" i="1" dirty="0" smtClean="0"/>
              <a:t>Odpowiedzialność (czyli refleksja uczestników, dotycząca pytania „czego dowiedziała/eś się o sobie”)</a:t>
            </a:r>
            <a:r>
              <a:rPr lang="pl-PL" dirty="0" smtClean="0"/>
              <a:t> w rozwoju kompetencji  ma bardzo duże znaczenie, stanowi o dojrzałości, refleksyjności, świadomości w podejmowaniu decyzji.</a:t>
            </a:r>
          </a:p>
          <a:p>
            <a:r>
              <a:rPr lang="pl-PL" dirty="0" smtClean="0"/>
              <a:t>Zmiany, które zaszły w poszczególnych obszarach kompetencyjnych u uczestników projektu potwierdzają oceny tutorów ( wyk. 2) dokonywane nie tylko w formie kwestionariuszy oceny ale również w postaci opisowej. Ta druga forma była zresztą wygodniejsza dla tutorów ponieważ pozwalała na szerszą ocenę danej osoby, kwestionariusz natomiast ograniczał wachlarz możliwości oceny danej osoby.</a:t>
            </a: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22</a:t>
            </a:fld>
            <a:endParaRPr lang="pl-PL"/>
          </a:p>
        </p:txBody>
      </p:sp>
    </p:spTree>
    <p:extLst>
      <p:ext uri="{BB962C8B-B14F-4D97-AF65-F5344CB8AC3E}">
        <p14:creationId xmlns:p14="http://schemas.microsoft.com/office/powerpoint/2010/main" val="3811163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dirty="0" smtClean="0"/>
              <a:t>Wśród stażystów będą mogły w przyszłości znaleźć się także osoby niepełnosprawne, które ze względu na swoją dysfunkcję bardzo często doskonale odnajdują się w zawodach społecznych wymagających empatii i zrozumienia pewnych słabości. </a:t>
            </a:r>
          </a:p>
          <a:p>
            <a:pPr marL="0" marR="0" indent="0" algn="l" defTabSz="914400" rtl="0" eaLnBrk="1" fontAlgn="auto" latinLnBrk="0" hangingPunct="1">
              <a:lnSpc>
                <a:spcPct val="100000"/>
              </a:lnSpc>
              <a:spcBef>
                <a:spcPts val="0"/>
              </a:spcBef>
              <a:spcAft>
                <a:spcPts val="0"/>
              </a:spcAft>
              <a:buClrTx/>
              <a:buSzTx/>
              <a:buFontTx/>
              <a:buNone/>
              <a:tabLst/>
              <a:defRPr/>
            </a:pPr>
            <a:r>
              <a:rPr lang="pl-PL" sz="1200" kern="1200" dirty="0" smtClean="0">
                <a:solidFill>
                  <a:schemeClr val="tx1"/>
                </a:solidFill>
                <a:effectLst/>
                <a:latin typeface="+mn-lt"/>
                <a:ea typeface="+mn-ea"/>
                <a:cs typeface="+mn-cs"/>
              </a:rPr>
              <a:t>Weryfikacja założeń Projektu z ostatecznym proponowanym Modelem może dotyczyć czasu realizacji projektu - dłuższy czas (6 miesięcy), mniej zajęć w tygodniu (</a:t>
            </a:r>
            <a:r>
              <a:rPr lang="pl-PL" sz="1200" kern="1200" dirty="0" err="1" smtClean="0">
                <a:solidFill>
                  <a:schemeClr val="tx1"/>
                </a:solidFill>
                <a:effectLst/>
                <a:latin typeface="+mn-lt"/>
                <a:ea typeface="+mn-ea"/>
                <a:cs typeface="+mn-cs"/>
              </a:rPr>
              <a:t>max</a:t>
            </a:r>
            <a:r>
              <a:rPr lang="pl-PL" sz="1200" kern="1200" dirty="0" smtClean="0">
                <a:solidFill>
                  <a:schemeClr val="tx1"/>
                </a:solidFill>
                <a:effectLst/>
                <a:latin typeface="+mn-lt"/>
                <a:ea typeface="+mn-ea"/>
                <a:cs typeface="+mn-cs"/>
              </a:rPr>
              <a:t>. 2 dni w tygodniu), szkolenia przed stażem (wtedy mogłyby się odbywać w różnych miejscach), podsumowanie zadań (kończenie projektu). </a:t>
            </a:r>
            <a:endParaRPr lang="pl-PL" sz="1200" kern="1200" smtClean="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23</a:t>
            </a:fld>
            <a:endParaRPr lang="pl-PL"/>
          </a:p>
        </p:txBody>
      </p:sp>
    </p:spTree>
    <p:extLst>
      <p:ext uri="{BB962C8B-B14F-4D97-AF65-F5344CB8AC3E}">
        <p14:creationId xmlns:p14="http://schemas.microsoft.com/office/powerpoint/2010/main" val="1682282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24</a:t>
            </a:fld>
            <a:endParaRPr lang="pl-PL"/>
          </a:p>
        </p:txBody>
      </p:sp>
    </p:spTree>
    <p:extLst>
      <p:ext uri="{BB962C8B-B14F-4D97-AF65-F5344CB8AC3E}">
        <p14:creationId xmlns:p14="http://schemas.microsoft.com/office/powerpoint/2010/main" val="2906227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 Polsce podobnie jak w pozostałych krajach Unii Europejskiej, zauważalna jest tendencja szybkiego starzenia się społeczeństwa wynikająca głównie ze wzrostu przeciętnego trwania życia oraz spadku dzietności. Według danych GUS za rok 2014, współczynnik starości (udział ludności w wieku 65 i więcej lat w ogólnej populacji) wynosi w UE 19%, a w Polsce 15%. Szybkie starzenie się społeczeństw powoduje, że wzrasta zapotrzebowanie na usługi opiekuńcze i pielęgnacyjne, a także usługi wsparcia w wykonywaniu codziennych czynności życiowych. Problem starzenia się dodatkowo pogłębia duża liczba osób niepełnosprawnych w wieku poprodukcyjnym, którzy stanowią blisko połowę populacji osób w wieku powyżej 75 roku życia oraz co trzecią osobę w wieku 60-74 lata. Potencjalnym odbiorcą usług opiekuńczych jest przede wszystkim 1,5 min ludzi starszych, mieszkających w gospodarstwach jednoosobowych. Dwie trzecie osób najstarszych mieszkających w rodzinie jednopokoleniowej albo samotnie jest zagrożonych brakiem codziennego wsparcia ze strony rodziny . </a:t>
            </a:r>
          </a:p>
          <a:p>
            <a:r>
              <a:rPr lang="pl-PL" dirty="0" smtClean="0"/>
              <a:t>Tendencje te oznaczają poważne wyzwania dla sektora zdrowotnego i socjalnego, a biorąc pod uwagę rosnące wymagania w zakresie przygotowania personelu – także dla sektora edukacyjnego . Obecnie na rynku pracy brakuje osób przygotowanych do zatrudnienia w zawodach opiekuńczych. Głównymi powodami deficytu zatrudnienia w tych zawodach są przede wszystkim niskie płace i trudne warunki pracy. Dodatkowym problemem są: niski prestiż społeczny zawodów opiekuńczych i brak ścieżki awansu, co powoduje, że również rodzice osób młodych wybierających zawód nie są zainteresowani taką ścieżką kariery dla swoich dzieci. </a:t>
            </a:r>
          </a:p>
          <a:p>
            <a:r>
              <a:rPr lang="pl-PL" dirty="0" smtClean="0"/>
              <a:t>Zidentyfikowane</a:t>
            </a:r>
            <a:r>
              <a:rPr lang="pl-PL" baseline="0" dirty="0" smtClean="0"/>
              <a:t> </a:t>
            </a:r>
            <a:r>
              <a:rPr lang="pl-PL" baseline="0" dirty="0" smtClean="0"/>
              <a:t>potrzeby</a:t>
            </a:r>
          </a:p>
          <a:p>
            <a:r>
              <a:rPr lang="pl-PL" sz="1200" kern="1200" baseline="0" dirty="0" smtClean="0">
                <a:solidFill>
                  <a:schemeClr val="tx1"/>
                </a:solidFill>
                <a:latin typeface="+mn-lt"/>
                <a:ea typeface="+mn-ea"/>
                <a:cs typeface="+mn-cs"/>
              </a:rPr>
              <a:t>Zawody społeczne związane ze starzeniem się społeczeństwa stanowią perspektywę zatrudnieniową dla młodych osób, którzy jednak nie mają świadomości, że takie zawody jak opiekun, asystent osoby starszej czy pracownik socjalny będą w najbliższych latach bardzo potrzebne. Młodzież bardzo często stereotypowo postrzega te zawody jako mało perspektywiczne, tymczasem wiadomo, że w najbliższych latach będzie potrzeba zatrudnić w kraju tysiące opiekunów, asystentów i pracowników socjalnych. </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3</a:t>
            </a:fld>
            <a:endParaRPr lang="pl-PL"/>
          </a:p>
        </p:txBody>
      </p:sp>
    </p:spTree>
    <p:extLst>
      <p:ext uri="{BB962C8B-B14F-4D97-AF65-F5344CB8AC3E}">
        <p14:creationId xmlns:p14="http://schemas.microsoft.com/office/powerpoint/2010/main" val="3746091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Jednym z podstawowych elementów modelu było przeprowadzenie diagnozy predyspozycji i zainteresowań uczniów oraz wskazanie im możliwej ścieżki wyboru dalszej edukacji i planowaniu rozwoju zawodowego w zawodach społecznych. Praktyka doradztwa zawodowego wskazuje, że bardzo pomocne w podejmowaniu takich decyzji są narzędzia badające indywidualne preferencje i zainteresowania, które dają możliwość osobie badanej lepsze poznanie siebie, swoich zainteresowań oraz pozwalają na większą świadomość w zakresie podejmowanych decyzji edukacyjnych i zawodowych. </a:t>
            </a:r>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4</a:t>
            </a:fld>
            <a:endParaRPr lang="pl-PL"/>
          </a:p>
        </p:txBody>
      </p:sp>
    </p:spTree>
    <p:extLst>
      <p:ext uri="{BB962C8B-B14F-4D97-AF65-F5344CB8AC3E}">
        <p14:creationId xmlns:p14="http://schemas.microsoft.com/office/powerpoint/2010/main" val="3021533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5</a:t>
            </a:fld>
            <a:endParaRPr lang="pl-PL"/>
          </a:p>
        </p:txBody>
      </p:sp>
    </p:spTree>
    <p:extLst>
      <p:ext uri="{BB962C8B-B14F-4D97-AF65-F5344CB8AC3E}">
        <p14:creationId xmlns:p14="http://schemas.microsoft.com/office/powerpoint/2010/main" val="4038508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514350" indent="-514350">
              <a:buAutoNum type="arabicParenR"/>
            </a:pPr>
            <a:r>
              <a:rPr lang="pl-PL" b="1" dirty="0" smtClean="0"/>
              <a:t>Kwestionariusz kompetencji personalnych i społecznych w zawodach społecznych (</a:t>
            </a:r>
            <a:r>
              <a:rPr lang="pl-PL" b="1" dirty="0" err="1" smtClean="0"/>
              <a:t>KKPS-ZS</a:t>
            </a:r>
            <a:r>
              <a:rPr lang="pl-PL" b="1" dirty="0" smtClean="0"/>
              <a:t>) </a:t>
            </a:r>
          </a:p>
          <a:p>
            <a:pPr marL="0" indent="0">
              <a:buNone/>
            </a:pPr>
            <a:endParaRPr lang="pl-PL" b="1" dirty="0" smtClean="0"/>
          </a:p>
          <a:p>
            <a:pPr marL="0" indent="0" algn="just">
              <a:buNone/>
            </a:pPr>
            <a:r>
              <a:rPr lang="pl-PL" dirty="0" smtClean="0"/>
              <a:t>Pytania: czy kandydat posiada wejściowe kompetencje do pracy w sektorze społecznym?  Czy  kandydat może podjąć staż zawodowy? </a:t>
            </a:r>
          </a:p>
          <a:p>
            <a:pPr marL="0" indent="0" algn="just">
              <a:buNone/>
            </a:pPr>
            <a:endParaRPr lang="pl-PL" dirty="0" smtClean="0"/>
          </a:p>
          <a:p>
            <a:pPr marL="514350" indent="-514350">
              <a:buFont typeface="+mj-lt"/>
              <a:buAutoNum type="arabicParenR"/>
            </a:pPr>
            <a:r>
              <a:rPr lang="pl-PL" dirty="0" smtClean="0"/>
              <a:t> </a:t>
            </a:r>
            <a:r>
              <a:rPr lang="pl-PL" b="1" dirty="0" smtClean="0"/>
              <a:t>Kwestionariusz  predyspozycji zawodowych w zawodach społecznych (</a:t>
            </a:r>
            <a:r>
              <a:rPr lang="pl-PL" b="1" dirty="0" err="1" smtClean="0"/>
              <a:t>KPZ-ZS</a:t>
            </a:r>
            <a:r>
              <a:rPr lang="pl-PL" b="1" dirty="0" smtClean="0"/>
              <a:t>)</a:t>
            </a:r>
          </a:p>
          <a:p>
            <a:pPr marL="0" indent="0">
              <a:buNone/>
            </a:pPr>
            <a:endParaRPr lang="pl-PL" dirty="0" smtClean="0"/>
          </a:p>
          <a:p>
            <a:pPr marL="0" indent="0" algn="just">
              <a:buNone/>
            </a:pPr>
            <a:r>
              <a:rPr lang="pl-PL" dirty="0" smtClean="0"/>
              <a:t>Pytania: jakie kandydat posiada predyspozycje, w kontekście których mógłby podejmować określone zadania zawodowe? </a:t>
            </a:r>
          </a:p>
          <a:p>
            <a:pPr marL="0" indent="0" algn="just">
              <a:buNone/>
            </a:pPr>
            <a:r>
              <a:rPr lang="pl-PL" dirty="0" smtClean="0"/>
              <a:t>Jakie postawy charakteryzują badanych?</a:t>
            </a: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55000" lnSpcReduction="20000"/>
          </a:bodyPr>
          <a:lstStyle/>
          <a:p>
            <a:pPr lvl="1"/>
            <a:r>
              <a:rPr lang="pl-PL" sz="1800" dirty="0" smtClean="0">
                <a:solidFill>
                  <a:schemeClr val="tx1"/>
                </a:solidFill>
              </a:rPr>
              <a:t>Kompetencja to zespół cech danej osoby umożliwiających jej skuteczne i (lub) wyróżniające  się wypełnianie zadań związanych z wykonywaną </a:t>
            </a:r>
            <a:r>
              <a:rPr lang="pl-PL" sz="1800" dirty="0" err="1" smtClean="0">
                <a:solidFill>
                  <a:schemeClr val="tx1"/>
                </a:solidFill>
              </a:rPr>
              <a:t>pracą</a:t>
            </a:r>
            <a:r>
              <a:rPr lang="pl-PL" sz="1800" dirty="0" smtClean="0">
                <a:solidFill>
                  <a:schemeClr val="tx1"/>
                </a:solidFill>
              </a:rPr>
              <a:t>” (G.O. </a:t>
            </a:r>
            <a:r>
              <a:rPr lang="pl-PL" sz="1800" dirty="0" err="1" smtClean="0">
                <a:solidFill>
                  <a:schemeClr val="tx1"/>
                </a:solidFill>
              </a:rPr>
              <a:t>Klemp</a:t>
            </a:r>
            <a:r>
              <a:rPr lang="pl-PL" sz="1800" dirty="0" smtClean="0">
                <a:solidFill>
                  <a:schemeClr val="tx1"/>
                </a:solidFill>
              </a:rPr>
              <a:t>).</a:t>
            </a:r>
          </a:p>
          <a:p>
            <a:pPr lvl="1"/>
            <a:r>
              <a:rPr lang="pl-PL" sz="1800" dirty="0" smtClean="0">
                <a:solidFill>
                  <a:schemeClr val="tx1"/>
                </a:solidFill>
              </a:rPr>
              <a:t>Kompetencje to kombinacja kwalifikacji i predyspozycji osobowościowych.</a:t>
            </a:r>
          </a:p>
          <a:p>
            <a:pPr lvl="1"/>
            <a:r>
              <a:rPr lang="pl-PL" sz="1800" dirty="0" smtClean="0">
                <a:solidFill>
                  <a:schemeClr val="tx1"/>
                </a:solidFill>
              </a:rPr>
              <a:t>Predyspozycje to z kolei zbiór cech charakteru, temperamentu, intelektu, obrazu samego siebie właściwy dla danej jednostki, indywidualizujący </a:t>
            </a:r>
            <a:r>
              <a:rPr lang="pl-PL" sz="1800" dirty="0" err="1" smtClean="0">
                <a:solidFill>
                  <a:schemeClr val="tx1"/>
                </a:solidFill>
              </a:rPr>
              <a:t>ją</a:t>
            </a:r>
            <a:r>
              <a:rPr lang="pl-PL" sz="1800" dirty="0" smtClean="0">
                <a:solidFill>
                  <a:schemeClr val="tx1"/>
                </a:solidFill>
              </a:rPr>
              <a:t>, czyli  wyróżniający  spośród innych ludzi.  </a:t>
            </a:r>
          </a:p>
          <a:p>
            <a:r>
              <a:rPr lang="pl-PL" sz="1200" kern="1200" dirty="0" smtClean="0">
                <a:solidFill>
                  <a:schemeClr val="tx1"/>
                </a:solidFill>
                <a:effectLst/>
                <a:latin typeface="+mn-lt"/>
                <a:ea typeface="+mn-ea"/>
                <a:cs typeface="+mn-cs"/>
              </a:rPr>
              <a:t> </a:t>
            </a:r>
          </a:p>
          <a:p>
            <a:pPr lvl="0"/>
            <a:r>
              <a:rPr lang="pl-PL" sz="1200" kern="1200" dirty="0" smtClean="0">
                <a:solidFill>
                  <a:schemeClr val="tx1"/>
                </a:solidFill>
                <a:effectLst/>
                <a:latin typeface="+mn-lt"/>
                <a:ea typeface="+mn-ea"/>
                <a:cs typeface="+mn-cs"/>
              </a:rPr>
              <a:t>Pierwszy kwestionariusz pod nazwą – Kwestionariusza kompetencji personalnych i społecznych w zawodach społecznych (KKPS-ZS) został opracowany w  oparciu o koncepcję A. Matczak (2005, 2009), która przez kompetencje społeczno-emocjonalne rozumie złożone umiejętności warunkujące efektywność regulacji emocjonalnej i  radzenia sobie w różnego rodzaju sytuacjach społecznych. Posiadanie tych kompetencji warunkuje rodzaj pracy, do której osoba posiadająca powyższe kompetencje jest predysponowana. </a:t>
            </a:r>
          </a:p>
          <a:p>
            <a:r>
              <a:rPr lang="pl-PL" sz="1200" kern="1200" dirty="0" smtClean="0">
                <a:solidFill>
                  <a:schemeClr val="tx1"/>
                </a:solidFill>
                <a:effectLst/>
                <a:latin typeface="+mn-lt"/>
                <a:ea typeface="+mn-ea"/>
                <a:cs typeface="+mn-cs"/>
              </a:rPr>
              <a:t>W budowie narzędzia kompetencji personalnych i społecznych oparto się również na definicjach przyjętych przez Radę ds. Kompetencji Opieka zdrowotna i pomoc społeczna:</a:t>
            </a:r>
          </a:p>
          <a:p>
            <a:pPr lvl="0"/>
            <a:r>
              <a:rPr lang="pl-PL" sz="1200" kern="1200" dirty="0" smtClean="0">
                <a:solidFill>
                  <a:schemeClr val="tx1"/>
                </a:solidFill>
                <a:effectLst/>
                <a:latin typeface="+mn-lt"/>
                <a:ea typeface="+mn-ea"/>
                <a:cs typeface="+mn-cs"/>
              </a:rPr>
              <a:t>Kompetencja to zespół cech danej osoby umożliwiających jej skuteczne i (lub) wyróżniające  się wypełnianie zadań związanych z wykonywaną pracą” </a:t>
            </a:r>
            <a:br>
              <a:rPr lang="pl-PL" sz="1200" kern="1200" dirty="0" smtClean="0">
                <a:solidFill>
                  <a:schemeClr val="tx1"/>
                </a:solidFill>
                <a:effectLst/>
                <a:latin typeface="+mn-lt"/>
                <a:ea typeface="+mn-ea"/>
                <a:cs typeface="+mn-cs"/>
              </a:rPr>
            </a:br>
            <a:r>
              <a:rPr lang="pl-PL" sz="1200" kern="1200" dirty="0" smtClean="0">
                <a:solidFill>
                  <a:schemeClr val="tx1"/>
                </a:solidFill>
                <a:effectLst/>
                <a:latin typeface="+mn-lt"/>
                <a:ea typeface="+mn-ea"/>
                <a:cs typeface="+mn-cs"/>
              </a:rPr>
              <a:t>(G.O. </a:t>
            </a:r>
            <a:r>
              <a:rPr lang="pl-PL" sz="1200" kern="1200" dirty="0" err="1" smtClean="0">
                <a:solidFill>
                  <a:schemeClr val="tx1"/>
                </a:solidFill>
                <a:effectLst/>
                <a:latin typeface="+mn-lt"/>
                <a:ea typeface="+mn-ea"/>
                <a:cs typeface="+mn-cs"/>
              </a:rPr>
              <a:t>Klemp</a:t>
            </a:r>
            <a:r>
              <a:rPr lang="pl-PL" sz="1200" kern="1200" dirty="0" smtClean="0">
                <a:solidFill>
                  <a:schemeClr val="tx1"/>
                </a:solidFill>
                <a:effectLst/>
                <a:latin typeface="+mn-lt"/>
                <a:ea typeface="+mn-ea"/>
                <a:cs typeface="+mn-cs"/>
              </a:rPr>
              <a:t>).</a:t>
            </a:r>
          </a:p>
          <a:p>
            <a:pPr lvl="0"/>
            <a:r>
              <a:rPr lang="pl-PL" sz="1200" kern="1200" dirty="0" smtClean="0">
                <a:solidFill>
                  <a:schemeClr val="tx1"/>
                </a:solidFill>
                <a:effectLst/>
                <a:latin typeface="+mn-lt"/>
                <a:ea typeface="+mn-ea"/>
                <a:cs typeface="+mn-cs"/>
              </a:rPr>
              <a:t>Kompetencje to kombinacja kwalifikacji i predyspozycji osobowościowych.</a:t>
            </a:r>
          </a:p>
          <a:p>
            <a:pPr lvl="0"/>
            <a:r>
              <a:rPr lang="pl-PL" sz="1200" kern="1200" dirty="0" smtClean="0">
                <a:solidFill>
                  <a:schemeClr val="tx1"/>
                </a:solidFill>
                <a:effectLst/>
                <a:latin typeface="+mn-lt"/>
                <a:ea typeface="+mn-ea"/>
                <a:cs typeface="+mn-cs"/>
              </a:rPr>
              <a:t>Predyspozycje to z kolei zbiór cech charakteru, temperamentu, intelektu, obrazu samego siebie właściwy dla danej jednostki, indywidualizujący ją, czyli  wyróżniający  spośród innych ludzi.  </a:t>
            </a:r>
          </a:p>
          <a:p>
            <a:r>
              <a:rPr lang="pl-PL" sz="1200" kern="1200" dirty="0" smtClean="0">
                <a:solidFill>
                  <a:schemeClr val="tx1"/>
                </a:solidFill>
                <a:effectLst/>
                <a:latin typeface="+mn-lt"/>
                <a:ea typeface="+mn-ea"/>
                <a:cs typeface="+mn-cs"/>
              </a:rPr>
              <a:t>Narzędzie służące do samobadania – zbudowano w oparciu o kompetencje personalne i społeczne wynikające z podstawy programowej dla zawodów społecznych oraz o kompetencje społeczne wynikające z wybranych zadań zawodowych charakterystycznych dla zawodu.</a:t>
            </a:r>
          </a:p>
          <a:p>
            <a:r>
              <a:rPr lang="pl-PL" sz="1200" kern="1200" dirty="0" smtClean="0">
                <a:solidFill>
                  <a:schemeClr val="tx1"/>
                </a:solidFill>
                <a:effectLst/>
                <a:latin typeface="+mn-lt"/>
                <a:ea typeface="+mn-ea"/>
                <a:cs typeface="+mn-cs"/>
              </a:rPr>
              <a:t>W przygotowaniu badania oparto się na następujących zawodach społecznych:</a:t>
            </a:r>
          </a:p>
          <a:p>
            <a:pPr lvl="0"/>
            <a:r>
              <a:rPr lang="pl-PL" sz="1200" kern="1200" dirty="0" smtClean="0">
                <a:solidFill>
                  <a:schemeClr val="tx1"/>
                </a:solidFill>
                <a:effectLst/>
                <a:latin typeface="+mn-lt"/>
                <a:ea typeface="+mn-ea"/>
                <a:cs typeface="+mn-cs"/>
              </a:rPr>
              <a:t>Pracownik socjalny</a:t>
            </a:r>
          </a:p>
          <a:p>
            <a:pPr lvl="0"/>
            <a:r>
              <a:rPr lang="pl-PL" sz="1200" kern="1200" dirty="0" smtClean="0">
                <a:solidFill>
                  <a:schemeClr val="tx1"/>
                </a:solidFill>
                <a:effectLst/>
                <a:latin typeface="+mn-lt"/>
                <a:ea typeface="+mn-ea"/>
                <a:cs typeface="+mn-cs"/>
              </a:rPr>
              <a:t>Opiekun osoby starszej</a:t>
            </a:r>
          </a:p>
          <a:p>
            <a:pPr lvl="0"/>
            <a:r>
              <a:rPr lang="pl-PL" sz="1200" kern="1200" dirty="0" smtClean="0">
                <a:solidFill>
                  <a:schemeClr val="tx1"/>
                </a:solidFill>
                <a:effectLst/>
                <a:latin typeface="+mn-lt"/>
                <a:ea typeface="+mn-ea"/>
                <a:cs typeface="+mn-cs"/>
              </a:rPr>
              <a:t>Opiekun w domu pomocy społecznej</a:t>
            </a:r>
          </a:p>
          <a:p>
            <a:pPr lvl="0"/>
            <a:r>
              <a:rPr lang="pl-PL" sz="1200" kern="1200" dirty="0" smtClean="0">
                <a:solidFill>
                  <a:schemeClr val="tx1"/>
                </a:solidFill>
                <a:effectLst/>
                <a:latin typeface="+mn-lt"/>
                <a:ea typeface="+mn-ea"/>
                <a:cs typeface="+mn-cs"/>
              </a:rPr>
              <a:t>Opiekunka środowiskowa </a:t>
            </a:r>
          </a:p>
          <a:p>
            <a:pPr lvl="0"/>
            <a:r>
              <a:rPr lang="pl-PL" sz="1200" kern="1200" dirty="0" smtClean="0">
                <a:solidFill>
                  <a:schemeClr val="tx1"/>
                </a:solidFill>
                <a:effectLst/>
                <a:latin typeface="+mn-lt"/>
                <a:ea typeface="+mn-ea"/>
                <a:cs typeface="+mn-cs"/>
              </a:rPr>
              <a:t>Asystent osoby niepełnosprawnej</a:t>
            </a:r>
          </a:p>
          <a:p>
            <a:pPr lvl="0"/>
            <a:r>
              <a:rPr lang="pl-PL" sz="1200" kern="1200" dirty="0" smtClean="0">
                <a:solidFill>
                  <a:schemeClr val="tx1"/>
                </a:solidFill>
                <a:effectLst/>
                <a:latin typeface="+mn-lt"/>
                <a:ea typeface="+mn-ea"/>
                <a:cs typeface="+mn-cs"/>
              </a:rPr>
              <a:t>Asystent rodziny</a:t>
            </a:r>
          </a:p>
          <a:p>
            <a:pPr lvl="0"/>
            <a:r>
              <a:rPr lang="pl-PL" sz="1200" kern="1200" dirty="0" smtClean="0">
                <a:solidFill>
                  <a:schemeClr val="tx1"/>
                </a:solidFill>
                <a:effectLst/>
                <a:latin typeface="+mn-lt"/>
                <a:ea typeface="+mn-ea"/>
                <a:cs typeface="+mn-cs"/>
              </a:rPr>
              <a:t>PODSTAWA PROGRAMOWA KSZTAŁCENIA W ZAWODZIE</a:t>
            </a:r>
          </a:p>
          <a:p>
            <a:pPr lvl="0"/>
            <a:r>
              <a:rPr lang="pl-PL" sz="1200" kern="1200" dirty="0" smtClean="0">
                <a:solidFill>
                  <a:schemeClr val="tx1"/>
                </a:solidFill>
                <a:effectLst/>
                <a:latin typeface="+mn-lt"/>
                <a:ea typeface="+mn-ea"/>
                <a:cs typeface="+mn-cs"/>
              </a:rPr>
              <a:t>Opracowano na podstawie dokumentu z dnia 7 lutego 2012 r. </a:t>
            </a:r>
          </a:p>
          <a:p>
            <a:pPr lvl="0"/>
            <a:r>
              <a:rPr lang="pl-PL" sz="1200" kern="1200" dirty="0" smtClean="0">
                <a:solidFill>
                  <a:schemeClr val="tx1"/>
                </a:solidFill>
                <a:effectLst/>
                <a:latin typeface="+mn-lt"/>
                <a:ea typeface="+mn-ea"/>
                <a:cs typeface="+mn-cs"/>
              </a:rPr>
              <a:t>(KPS). Kompetencje personalne i społeczne</a:t>
            </a:r>
          </a:p>
          <a:p>
            <a:pPr lvl="0"/>
            <a:r>
              <a:rPr lang="pl-PL" sz="1200" kern="1200" dirty="0" smtClean="0">
                <a:solidFill>
                  <a:schemeClr val="tx1"/>
                </a:solidFill>
                <a:effectLst/>
                <a:latin typeface="+mn-lt"/>
                <a:ea typeface="+mn-ea"/>
                <a:cs typeface="+mn-cs"/>
              </a:rPr>
              <a:t>Uczeń:</a:t>
            </a:r>
          </a:p>
          <a:p>
            <a:pPr lvl="0"/>
            <a:r>
              <a:rPr lang="pl-PL" sz="1200" kern="1200" dirty="0" smtClean="0">
                <a:solidFill>
                  <a:schemeClr val="tx1"/>
                </a:solidFill>
                <a:effectLst/>
                <a:latin typeface="+mn-lt"/>
                <a:ea typeface="+mn-ea"/>
                <a:cs typeface="+mn-cs"/>
              </a:rPr>
              <a:t>1) przestrzega zasad kultury i etyki;</a:t>
            </a:r>
          </a:p>
          <a:p>
            <a:pPr lvl="0"/>
            <a:r>
              <a:rPr lang="pl-PL" sz="1200" kern="1200" dirty="0" smtClean="0">
                <a:solidFill>
                  <a:schemeClr val="tx1"/>
                </a:solidFill>
                <a:effectLst/>
                <a:latin typeface="+mn-lt"/>
                <a:ea typeface="+mn-ea"/>
                <a:cs typeface="+mn-cs"/>
              </a:rPr>
              <a:t>2) jest kreatywny i konsekwentny w realizacji zadań;</a:t>
            </a:r>
          </a:p>
          <a:p>
            <a:pPr lvl="0"/>
            <a:r>
              <a:rPr lang="pl-PL" sz="1200" kern="1200" dirty="0" smtClean="0">
                <a:solidFill>
                  <a:schemeClr val="tx1"/>
                </a:solidFill>
                <a:effectLst/>
                <a:latin typeface="+mn-lt"/>
                <a:ea typeface="+mn-ea"/>
                <a:cs typeface="+mn-cs"/>
              </a:rPr>
              <a:t>3) przewiduje skutki podejmowanych działań;</a:t>
            </a:r>
          </a:p>
          <a:p>
            <a:pPr lvl="0"/>
            <a:r>
              <a:rPr lang="pl-PL" sz="1200" kern="1200" dirty="0" smtClean="0">
                <a:solidFill>
                  <a:schemeClr val="tx1"/>
                </a:solidFill>
                <a:effectLst/>
                <a:latin typeface="+mn-lt"/>
                <a:ea typeface="+mn-ea"/>
                <a:cs typeface="+mn-cs"/>
              </a:rPr>
              <a:t>4) jest otwarty na zmiany;</a:t>
            </a:r>
          </a:p>
          <a:p>
            <a:pPr lvl="0"/>
            <a:r>
              <a:rPr lang="pl-PL" sz="1200" kern="1200" dirty="0" smtClean="0">
                <a:solidFill>
                  <a:schemeClr val="tx1"/>
                </a:solidFill>
                <a:effectLst/>
                <a:latin typeface="+mn-lt"/>
                <a:ea typeface="+mn-ea"/>
                <a:cs typeface="+mn-cs"/>
              </a:rPr>
              <a:t>5) potrafi radzić sobie ze stresem;</a:t>
            </a:r>
          </a:p>
          <a:p>
            <a:pPr lvl="0"/>
            <a:r>
              <a:rPr lang="pl-PL" sz="1200" kern="1200" dirty="0" smtClean="0">
                <a:solidFill>
                  <a:schemeClr val="tx1"/>
                </a:solidFill>
                <a:effectLst/>
                <a:latin typeface="+mn-lt"/>
                <a:ea typeface="+mn-ea"/>
                <a:cs typeface="+mn-cs"/>
              </a:rPr>
              <a:t>6) aktualizuje wiedzę i doskonali umiejętności zawodowe;</a:t>
            </a:r>
          </a:p>
          <a:p>
            <a:pPr lvl="0"/>
            <a:r>
              <a:rPr lang="pl-PL" sz="1200" kern="1200" dirty="0" smtClean="0">
                <a:solidFill>
                  <a:schemeClr val="tx1"/>
                </a:solidFill>
                <a:effectLst/>
                <a:latin typeface="+mn-lt"/>
                <a:ea typeface="+mn-ea"/>
                <a:cs typeface="+mn-cs"/>
              </a:rPr>
              <a:t>7) przestrzega tajemnicy zawodowej;</a:t>
            </a:r>
          </a:p>
          <a:p>
            <a:pPr lvl="0"/>
            <a:r>
              <a:rPr lang="pl-PL" sz="1200" kern="1200" dirty="0" smtClean="0">
                <a:solidFill>
                  <a:schemeClr val="tx1"/>
                </a:solidFill>
                <a:effectLst/>
                <a:latin typeface="+mn-lt"/>
                <a:ea typeface="+mn-ea"/>
                <a:cs typeface="+mn-cs"/>
              </a:rPr>
              <a:t>8) potrafi ponosić odpowiedzialność za podejmowane działania;</a:t>
            </a:r>
          </a:p>
          <a:p>
            <a:pPr lvl="0"/>
            <a:r>
              <a:rPr lang="pl-PL" sz="1200" kern="1200" dirty="0" smtClean="0">
                <a:solidFill>
                  <a:schemeClr val="tx1"/>
                </a:solidFill>
                <a:effectLst/>
                <a:latin typeface="+mn-lt"/>
                <a:ea typeface="+mn-ea"/>
                <a:cs typeface="+mn-cs"/>
              </a:rPr>
              <a:t>9) potrafi negocjować warunki porozumień;</a:t>
            </a:r>
          </a:p>
          <a:p>
            <a:pPr lvl="0"/>
            <a:r>
              <a:rPr lang="pl-PL" sz="1200" kern="1200" smtClean="0">
                <a:solidFill>
                  <a:schemeClr val="tx1"/>
                </a:solidFill>
                <a:effectLst/>
                <a:latin typeface="+mn-lt"/>
                <a:ea typeface="+mn-ea"/>
                <a:cs typeface="+mn-cs"/>
              </a:rPr>
              <a:t>10) współpracuje w zespole.</a:t>
            </a:r>
          </a:p>
          <a:p>
            <a:pPr lvl="0"/>
            <a:endParaRPr lang="pl-PL" sz="1200" kern="1200" dirty="0" smtClean="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dirty="0" smtClean="0"/>
              <a:t>Wśród kompetencji społecznych, które powinna posiadać osoba starająca się o pracę w Ośrodkach Pomocy Społecznej lub innych organizacjach świadczących pomoc dla osób   trudnej sytuacji życiowej znajdują się:</a:t>
            </a:r>
          </a:p>
          <a:p>
            <a:r>
              <a:rPr lang="pl-PL" sz="1200" dirty="0" smtClean="0"/>
              <a:t>przestrzeganie zasad kultury i etyki, kreatywność i konsekwentność w realizacji zadań</a:t>
            </a:r>
          </a:p>
          <a:p>
            <a:r>
              <a:rPr lang="pl-PL" sz="1200" dirty="0" smtClean="0"/>
              <a:t>przewidywanie skutków podejmowanych działań, otwartość  na zmiany, radzenie  sobie ze stresem, aktualizowanie wiedzy i doskonalenie umiejętności zawodowe</a:t>
            </a:r>
          </a:p>
          <a:p>
            <a:r>
              <a:rPr lang="pl-PL" sz="1200" dirty="0" smtClean="0"/>
              <a:t>przestrzeganie tajemnicy zawodowej, ponoszenie odpowiedzialności za podejmowane działania, negocjowanie  warunków porozumień, współpraca w zespole	</a:t>
            </a:r>
          </a:p>
          <a:p>
            <a:r>
              <a:rPr lang="pl-PL" sz="1200" dirty="0" smtClean="0"/>
              <a:t>	Wskazując predyspozycje zawodowe przystąpiono do analizy zapisów podstaw programowych dla poszczególnych zawodów społecznych</a:t>
            </a: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dirty="0" smtClean="0"/>
              <a:t>Wśród kompetencji społecznych, które powinna posiadać osoba starająca się o pracę w Ośrodkach Pomocy Społecznej lub innych organizacjach świadczących pomoc dla osób   trudnej sytuacji życiowej znajdują się:</a:t>
            </a:r>
          </a:p>
          <a:p>
            <a:r>
              <a:rPr lang="pl-PL" sz="1200" dirty="0" smtClean="0"/>
              <a:t>przestrzeganie zasad kultury i etyki, kreatywność i konsekwentność w realizacji zadań</a:t>
            </a:r>
          </a:p>
          <a:p>
            <a:r>
              <a:rPr lang="pl-PL" sz="1200" dirty="0" smtClean="0"/>
              <a:t>przewidywanie skutków podejmowanych działań, otwartość  na zmiany, radzenie  sobie ze stresem, aktualizowanie wiedzy i doskonalenie umiejętności zawodowe</a:t>
            </a:r>
          </a:p>
          <a:p>
            <a:r>
              <a:rPr lang="pl-PL" sz="1200" dirty="0" smtClean="0"/>
              <a:t>przestrzeganie tajemnicy zawodowej, ponoszenie odpowiedzialności za podejmowane działania, negocjowanie  warunków porozumień, współpraca w zespole	</a:t>
            </a:r>
          </a:p>
          <a:p>
            <a:r>
              <a:rPr lang="pl-PL" sz="1200" dirty="0" smtClean="0"/>
              <a:t>	Wskazując predyspozycje zawodowe przystąpiono do analizy zapisów podstaw programowych dla poszczególnych zawodów społecznych</a:t>
            </a:r>
          </a:p>
          <a:p>
            <a:endParaRPr lang="pl-PL" dirty="0"/>
          </a:p>
        </p:txBody>
      </p:sp>
      <p:sp>
        <p:nvSpPr>
          <p:cNvPr id="4" name="Symbol zastępczy numeru slajdu 3"/>
          <p:cNvSpPr>
            <a:spLocks noGrp="1"/>
          </p:cNvSpPr>
          <p:nvPr>
            <p:ph type="sldNum" sz="quarter" idx="10"/>
          </p:nvPr>
        </p:nvSpPr>
        <p:spPr/>
        <p:txBody>
          <a:bodyPr/>
          <a:lstStyle/>
          <a:p>
            <a:fld id="{A7D5EE32-586F-4947-89EA-4AAD7684F984}" type="slidenum">
              <a:rPr lang="pl-PL" smtClean="0"/>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oliniow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7C7AD4F-AAB5-4772-B609-C35E5E557059}" type="datetimeFigureOut">
              <a:rPr lang="pl-PL" smtClean="0"/>
              <a:pPr/>
              <a:t>23.05.2018</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0668173-3DF7-41B4-A261-5ED6333477C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p>
            <a:fld id="{D7C7AD4F-AAB5-4772-B609-C35E5E557059}" type="datetimeFigureOut">
              <a:rPr lang="pl-PL" smtClean="0"/>
              <a:pPr/>
              <a:t>23.05.2018</a:t>
            </a:fld>
            <a:endParaRPr lang="pl-PL"/>
          </a:p>
        </p:txBody>
      </p:sp>
      <p:sp>
        <p:nvSpPr>
          <p:cNvPr id="5" name="Symbol zastępczy stopki 4"/>
          <p:cNvSpPr>
            <a:spLocks noGrp="1"/>
          </p:cNvSpPr>
          <p:nvPr>
            <p:ph type="ftr" sz="quarter" idx="11"/>
          </p:nvPr>
        </p:nvSpPr>
        <p:spPr>
          <a:xfrm>
            <a:off x="457200" y="6556248"/>
            <a:ext cx="3657600" cy="228600"/>
          </a:xfrm>
        </p:spPr>
        <p:txBody>
          <a:bodyPr/>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0668173-3DF7-41B4-A261-5ED6333477C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7C7AD4F-AAB5-4772-B609-C35E5E557059}" type="datetimeFigureOut">
              <a:rPr lang="pl-PL" smtClean="0"/>
              <a:pPr/>
              <a:t>23.05.2018</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p>
            <a:fld id="{E0668173-3DF7-41B4-A261-5ED6333477C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D7C7AD4F-AAB5-4772-B609-C35E5E557059}" type="datetimeFigureOut">
              <a:rPr lang="pl-PL" smtClean="0"/>
              <a:pPr/>
              <a:t>23.05.2018</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0668173-3DF7-41B4-A261-5ED6333477C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p>
            <a:fld id="{D7C7AD4F-AAB5-4772-B609-C35E5E557059}" type="datetimeFigureOut">
              <a:rPr lang="pl-PL" smtClean="0"/>
              <a:pPr/>
              <a:t>23.05.2018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0668173-3DF7-41B4-A261-5ED6333477CC}"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7C7AD4F-AAB5-4772-B609-C35E5E557059}" type="datetimeFigureOut">
              <a:rPr lang="pl-PL" smtClean="0"/>
              <a:pPr/>
              <a:t>23.05.2018</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0668173-3DF7-41B4-A261-5ED6333477C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i.barszcz@wp.p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mailto:nmr_1@onet.p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47864" y="1340768"/>
            <a:ext cx="5105400" cy="2868168"/>
          </a:xfrm>
        </p:spPr>
        <p:txBody>
          <a:bodyPr/>
          <a:lstStyle/>
          <a:p>
            <a:pPr algn="ctr"/>
            <a:r>
              <a:rPr lang="pl-PL" dirty="0" smtClean="0"/>
              <a:t/>
            </a:r>
            <a:br>
              <a:rPr lang="pl-PL" dirty="0" smtClean="0"/>
            </a:br>
            <a:r>
              <a:rPr lang="pl-PL" dirty="0" smtClean="0"/>
              <a:t>Sektorowa Rada </a:t>
            </a:r>
            <a:r>
              <a:rPr lang="pl-PL" dirty="0"/>
              <a:t>ds. Kompetencji – Opieka zdrowotna </a:t>
            </a:r>
            <a:r>
              <a:rPr lang="pl-PL" dirty="0" smtClean="0"/>
              <a:t>                                                 i </a:t>
            </a:r>
            <a:r>
              <a:rPr lang="pl-PL" dirty="0"/>
              <a:t>Pomoc społeczna.</a:t>
            </a:r>
          </a:p>
        </p:txBody>
      </p:sp>
      <p:sp>
        <p:nvSpPr>
          <p:cNvPr id="5" name="Podtytuł 4"/>
          <p:cNvSpPr>
            <a:spLocks noGrp="1"/>
          </p:cNvSpPr>
          <p:nvPr>
            <p:ph type="subTitle" idx="1"/>
          </p:nvPr>
        </p:nvSpPr>
        <p:spPr>
          <a:xfrm>
            <a:off x="827584" y="4437112"/>
            <a:ext cx="8064896" cy="2016224"/>
          </a:xfrm>
        </p:spPr>
        <p:txBody>
          <a:bodyPr>
            <a:normAutofit/>
          </a:bodyPr>
          <a:lstStyle/>
          <a:p>
            <a:r>
              <a:rPr lang="pl-PL" b="1" dirty="0" smtClean="0"/>
              <a:t>Narzędzia preorientacji zawodowej </a:t>
            </a:r>
          </a:p>
          <a:p>
            <a:r>
              <a:rPr lang="pl-PL" dirty="0" smtClean="0"/>
              <a:t>w zawodach społecznych</a:t>
            </a:r>
          </a:p>
          <a:p>
            <a:endParaRPr lang="pl-PL" dirty="0"/>
          </a:p>
          <a:p>
            <a:r>
              <a:rPr lang="pl-PL" dirty="0"/>
              <a:t>d</a:t>
            </a:r>
            <a:r>
              <a:rPr lang="pl-PL" dirty="0" smtClean="0"/>
              <a:t>r Iwona Barszcz, dr Kamila Pawłowska</a:t>
            </a:r>
          </a:p>
          <a:p>
            <a:r>
              <a:rPr lang="pl-PL" dirty="0" smtClean="0"/>
              <a:t>Warszawa, 23.05.2018r. </a:t>
            </a:r>
            <a:endParaRPr lang="pl-PL" dirty="0"/>
          </a:p>
        </p:txBody>
      </p:sp>
    </p:spTree>
    <p:extLst>
      <p:ext uri="{BB962C8B-B14F-4D97-AF65-F5344CB8AC3E}">
        <p14:creationId xmlns:p14="http://schemas.microsoft.com/office/powerpoint/2010/main" val="100026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219256" cy="108012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Kwestionariusz  predyspozycji zawodowych w zawodach społecznych (</a:t>
            </a:r>
            <a:r>
              <a:rPr lang="pl-PL" sz="2000" dirty="0" err="1" smtClean="0"/>
              <a:t>KPZ-ZS</a:t>
            </a:r>
            <a:r>
              <a:rPr lang="pl-PL" sz="2000" dirty="0" smtClean="0"/>
              <a:t>)</a:t>
            </a:r>
            <a:br>
              <a:rPr lang="pl-PL" sz="2000" dirty="0" smtClean="0"/>
            </a:br>
            <a:endParaRPr lang="pl-PL" sz="2000" dirty="0"/>
          </a:p>
        </p:txBody>
      </p:sp>
      <p:sp>
        <p:nvSpPr>
          <p:cNvPr id="3" name="Symbol zastępczy zawartości 2"/>
          <p:cNvSpPr>
            <a:spLocks noGrp="1"/>
          </p:cNvSpPr>
          <p:nvPr>
            <p:ph idx="1"/>
          </p:nvPr>
        </p:nvSpPr>
        <p:spPr>
          <a:xfrm>
            <a:off x="323528" y="1628800"/>
            <a:ext cx="7643192" cy="4888544"/>
          </a:xfrm>
        </p:spPr>
        <p:txBody>
          <a:bodyPr>
            <a:noAutofit/>
          </a:bodyPr>
          <a:lstStyle/>
          <a:p>
            <a:pPr algn="just"/>
            <a:r>
              <a:rPr lang="pl-PL" sz="2000" dirty="0" smtClean="0"/>
              <a:t>Wyodrębnienie zadań zawodowych stało się podstawą do nakreślenia predyspozycji zawodowych  wymaganych wobec kandydatów na stażystów oraz potencjalnych pracowników systemu pomocy społecznej. </a:t>
            </a:r>
          </a:p>
          <a:p>
            <a:pPr algn="just"/>
            <a:r>
              <a:rPr lang="pl-PL" sz="2000" dirty="0" smtClean="0"/>
              <a:t>Teorią towarzyszącą w/</a:t>
            </a:r>
            <a:r>
              <a:rPr lang="pl-PL" sz="2000" dirty="0" err="1" smtClean="0"/>
              <a:t>w</a:t>
            </a:r>
            <a:r>
              <a:rPr lang="pl-PL" sz="2000" dirty="0" smtClean="0"/>
              <a:t> zagadnieniom jest trójskładnikowa koncepcja postaw Olsona inaczej model trójskładnikowy (</a:t>
            </a:r>
            <a:r>
              <a:rPr lang="pl-PL" sz="2000" dirty="0" err="1" smtClean="0"/>
              <a:t>triparite</a:t>
            </a:r>
            <a:r>
              <a:rPr lang="pl-PL" sz="2000" dirty="0" smtClean="0"/>
              <a:t> model), w którym postawa wyraża sumaryczną ocenę obiektu postawy. </a:t>
            </a:r>
          </a:p>
          <a:p>
            <a:pPr algn="just"/>
            <a:r>
              <a:rPr lang="pl-PL" sz="2000" dirty="0" smtClean="0"/>
              <a:t>Kwestionariusz predyspozycji zawodowych łączy się z analizą typu postawy badanych to narzędzie wykorzystywane                              w trakcie aktywizacji zawodowej podczas realizacji stażu poprzez tutorów zaangażowanych w projekt.  </a:t>
            </a:r>
          </a:p>
          <a:p>
            <a:endParaRPr lang="pl-PL"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88640"/>
            <a:ext cx="8219256" cy="936104"/>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Kwestionariusz  predyspozycji zawodowych w zawodach społecznych (</a:t>
            </a:r>
            <a:r>
              <a:rPr lang="pl-PL" sz="2000" dirty="0" err="1" smtClean="0"/>
              <a:t>KPZ-ZS</a:t>
            </a:r>
            <a:r>
              <a:rPr lang="pl-PL" sz="2000" dirty="0" smtClean="0"/>
              <a:t>)</a:t>
            </a:r>
            <a:br>
              <a:rPr lang="pl-PL" sz="2000" dirty="0" smtClean="0"/>
            </a:br>
            <a:endParaRPr lang="pl-PL" sz="2000" dirty="0"/>
          </a:p>
        </p:txBody>
      </p:sp>
      <p:sp>
        <p:nvSpPr>
          <p:cNvPr id="3" name="Symbol zastępczy zawartości 2"/>
          <p:cNvSpPr>
            <a:spLocks noGrp="1"/>
          </p:cNvSpPr>
          <p:nvPr>
            <p:ph idx="1"/>
          </p:nvPr>
        </p:nvSpPr>
        <p:spPr>
          <a:xfrm>
            <a:off x="323528" y="1268760"/>
            <a:ext cx="7643192" cy="720080"/>
          </a:xfrm>
        </p:spPr>
        <p:txBody>
          <a:bodyPr>
            <a:noAutofit/>
          </a:bodyPr>
          <a:lstStyle/>
          <a:p>
            <a:r>
              <a:rPr lang="pl-PL" sz="1800" dirty="0" smtClean="0"/>
              <a:t>Wśród predyspozycji umożliwiających realizację zadań, zgodnych                 z wymaganiami dla zawodów społecznych wyróżniono tj.:</a:t>
            </a:r>
          </a:p>
        </p:txBody>
      </p:sp>
      <p:graphicFrame>
        <p:nvGraphicFramePr>
          <p:cNvPr id="4" name="Diagram 3"/>
          <p:cNvGraphicFramePr/>
          <p:nvPr/>
        </p:nvGraphicFramePr>
        <p:xfrm>
          <a:off x="251520" y="2060848"/>
          <a:ext cx="7776864" cy="47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03232" cy="66068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pl-PL" sz="2000" dirty="0" smtClean="0"/>
              <a:t/>
            </a:r>
            <a:br>
              <a:rPr lang="pl-PL" sz="2000" dirty="0" smtClean="0"/>
            </a:br>
            <a:r>
              <a:rPr lang="pl-PL" sz="2000" dirty="0" smtClean="0"/>
              <a:t/>
            </a:r>
            <a:br>
              <a:rPr lang="pl-PL" sz="2000" dirty="0" smtClean="0"/>
            </a:br>
            <a:r>
              <a:rPr lang="pl-PL" sz="2000" dirty="0" smtClean="0"/>
              <a:t/>
            </a:r>
            <a:br>
              <a:rPr lang="pl-PL" sz="2000" dirty="0" smtClean="0"/>
            </a:br>
            <a:r>
              <a:rPr lang="pl-PL" sz="2000" dirty="0" smtClean="0"/>
              <a:t>Wyniki  </a:t>
            </a:r>
            <a:r>
              <a:rPr lang="pl-PL" sz="2000" u="sng" dirty="0" smtClean="0"/>
              <a:t>Typy zawodów:</a:t>
            </a:r>
            <a:r>
              <a:rPr lang="pl-PL" sz="2000" dirty="0" smtClean="0"/>
              <a:t/>
            </a:r>
            <a:br>
              <a:rPr lang="pl-PL" sz="2000" dirty="0" smtClean="0"/>
            </a:br>
            <a:endParaRPr lang="pl-PL" sz="2000" dirty="0"/>
          </a:p>
        </p:txBody>
      </p:sp>
      <p:sp>
        <p:nvSpPr>
          <p:cNvPr id="3" name="Symbol zastępczy zawartości 2"/>
          <p:cNvSpPr>
            <a:spLocks noGrp="1"/>
          </p:cNvSpPr>
          <p:nvPr>
            <p:ph idx="1"/>
          </p:nvPr>
        </p:nvSpPr>
        <p:spPr>
          <a:xfrm>
            <a:off x="107504" y="1196752"/>
            <a:ext cx="7920880" cy="5661248"/>
          </a:xfrm>
        </p:spPr>
        <p:txBody>
          <a:bodyPr>
            <a:normAutofit fontScale="55000" lnSpcReduction="20000"/>
          </a:bodyPr>
          <a:lstStyle/>
          <a:p>
            <a:pPr algn="just"/>
            <a:r>
              <a:rPr lang="pl-PL" sz="2900" b="1" dirty="0" smtClean="0"/>
              <a:t>Opiekuńczo-wspierające </a:t>
            </a:r>
            <a:r>
              <a:rPr lang="pl-PL" sz="2900" dirty="0" smtClean="0"/>
              <a:t>- Jeśli w tym obszarze uzyskałeś/łaś wysokie wyniki, to preferowane przez Ciebie czynności zawodowe są związane z pracą opiekuńczą                                    i /lub wspierającą. Osoby, posiadające takie uzdolnienie społeczne, charakteryzuje dojrzałość emocjonalna, empatia, chęć angażowania się                                     w sprawy innych, odpowiedzialność, wrażliwość społeczna, umiejętność aktywnego słuchania, udzielanie informacji i wskazówek,  pomoc. Potrafią zajmować się osobami zależnymi i wspierać ich oraz ich bliskich w trudnych sytuacjach. Zawody, które są wskazane dla tego typu osób to: opiekun osób starszych, opiekun osób niepełnosprawnych, opiekun medyczny, opiekunka środowiskowa. </a:t>
            </a:r>
          </a:p>
          <a:p>
            <a:pPr lvl="0" algn="just"/>
            <a:r>
              <a:rPr lang="pl-PL" sz="2900" b="1" dirty="0" smtClean="0"/>
              <a:t>Aktywizacyjno-animacyjne</a:t>
            </a:r>
            <a:r>
              <a:rPr lang="pl-PL" sz="2900" dirty="0" smtClean="0"/>
              <a:t> - Jeśli w tym obszarze uzyskałeś/łaś wysokie wyniki, to preferowane przez Ciebie czynności zawodowe są związane z aktywizowaniem i /lub animowaniem działań społecznych na rzecz osób zależnych i/lub ich rodzin.  Osoby posiadające takie uzdolnienia chętnie angażują się w pomoc innym osobom,  lubią z nimi przebywać, inspirują i pobudzają do działania. Często pracują również w społecznościach lokalnych organizując akcje wspierające osoby zależne (chore, niepełnosprawne, starsze, niesamodzielne). Zawody, które są wskazane dla tego typu osób to zawody: asystent osoby starszej, animator społeczny.</a:t>
            </a:r>
          </a:p>
          <a:p>
            <a:pPr lvl="0" algn="just"/>
            <a:r>
              <a:rPr lang="pl-PL" sz="2900" b="1" dirty="0" smtClean="0"/>
              <a:t>Planistyczno-organizacyjne </a:t>
            </a:r>
            <a:r>
              <a:rPr lang="pl-PL" sz="2900" dirty="0" smtClean="0"/>
              <a:t>- Jeśli w tym obszarze uzyskałeś/łaś wysokie wyniki, to preferowane przez Ciebie czynności zawodowe są związane z planowaniem i/lub organizowaniem różnych działań z zakresu pomocy społecznej. Osoby posiadające takie uzdolnienia maja umiejętność strategicznego myślenia,  zarządzania celami poprzez działania.   Potrafią szybko ocenić daną sytuację                                i podjąć właściwe działania. Zawody, które są wskazane dla tego typu osób to: pracownik socjalny. </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147248"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testowanie  narzędzi badawczych</a:t>
            </a:r>
            <a:br>
              <a:rPr lang="pl-PL" sz="2000" dirty="0" smtClean="0"/>
            </a:br>
            <a:endParaRPr lang="pl-PL" sz="2000" dirty="0"/>
          </a:p>
        </p:txBody>
      </p:sp>
      <p:sp>
        <p:nvSpPr>
          <p:cNvPr id="3" name="Symbol zastępczy zawartości 2"/>
          <p:cNvSpPr>
            <a:spLocks noGrp="1"/>
          </p:cNvSpPr>
          <p:nvPr>
            <p:ph idx="1"/>
          </p:nvPr>
        </p:nvSpPr>
        <p:spPr>
          <a:xfrm>
            <a:off x="457200" y="1700808"/>
            <a:ext cx="7239000" cy="4754928"/>
          </a:xfrm>
        </p:spPr>
        <p:txBody>
          <a:bodyPr>
            <a:normAutofit/>
          </a:bodyPr>
          <a:lstStyle/>
          <a:p>
            <a:pPr algn="just"/>
            <a:r>
              <a:rPr lang="pl-PL" sz="2000" dirty="0" smtClean="0"/>
              <a:t>Narzędzia były opracowane na potrzeby  </a:t>
            </a:r>
            <a:r>
              <a:rPr lang="pl-PL" sz="2000" b="1" dirty="0" smtClean="0"/>
              <a:t>Kompleksowego modelu preorientacji zawodowej młodzieży wraz ze stażem i szkoleniem w miejscu pracy w zawodach społecznych.</a:t>
            </a:r>
          </a:p>
          <a:p>
            <a:pPr algn="just"/>
            <a:r>
              <a:rPr lang="pl-PL" sz="2000" dirty="0" smtClean="0"/>
              <a:t>Były również testowane na różnych grupach wiekowych (100 osób).</a:t>
            </a:r>
            <a:endParaRPr lang="pl-PL"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75240" cy="87671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pl-PL" sz="2000" dirty="0" smtClean="0"/>
              <a:t>Założenia do Kompleksowego model preorientacji zawodowej młodzieży do zawodów społecznych</a:t>
            </a:r>
            <a:br>
              <a:rPr lang="pl-PL" sz="2000" dirty="0" smtClean="0"/>
            </a:br>
            <a:endParaRPr lang="pl-PL" sz="2000" dirty="0"/>
          </a:p>
        </p:txBody>
      </p:sp>
      <p:sp>
        <p:nvSpPr>
          <p:cNvPr id="3" name="Symbol zastępczy zawartości 2"/>
          <p:cNvSpPr>
            <a:spLocks noGrp="1"/>
          </p:cNvSpPr>
          <p:nvPr>
            <p:ph idx="1"/>
          </p:nvPr>
        </p:nvSpPr>
        <p:spPr>
          <a:xfrm>
            <a:off x="179512" y="1412776"/>
            <a:ext cx="7848872" cy="5256584"/>
          </a:xfrm>
        </p:spPr>
        <p:txBody>
          <a:bodyPr>
            <a:noAutofit/>
          </a:bodyPr>
          <a:lstStyle/>
          <a:p>
            <a:pPr algn="just"/>
            <a:r>
              <a:rPr lang="pl-PL" sz="1800" dirty="0" smtClean="0"/>
              <a:t>Zawody społeczne związane ze starzeniem się społeczeństwa stanowią perspektywę zatrudnieniową dla młodych osób, którzy jednak nie mają świadomości, że takie zawody jak opiekun, asystent osoby starszej czy pracownik socjalny będą w najbliższych latach bardzo potrzebne.</a:t>
            </a:r>
          </a:p>
          <a:p>
            <a:pPr algn="just"/>
            <a:r>
              <a:rPr lang="pl-PL" sz="1800" dirty="0"/>
              <a:t>D</a:t>
            </a:r>
            <a:r>
              <a:rPr lang="pl-PL" sz="1800" dirty="0" smtClean="0"/>
              <a:t>o zawodów społecznych trafiają często przypadkowe osoby, które nie mają odpowiednich kompetencji nie tylko zawodowych ale przede wszystkim społecznych. </a:t>
            </a:r>
          </a:p>
          <a:p>
            <a:pPr algn="just"/>
            <a:r>
              <a:rPr lang="pl-PL" sz="1800" dirty="0" smtClean="0"/>
              <a:t>Mając na uwadze powyższe podjęto starania stworzenia kompleksowego modelu preorientacji zawodowej młodzieży wraz ze stażem i szkoleniem w miejscu pracy w zawodach społecznych.</a:t>
            </a:r>
          </a:p>
          <a:p>
            <a:pPr algn="just"/>
            <a:r>
              <a:rPr lang="pl-PL" sz="1800" dirty="0" smtClean="0"/>
              <a:t> Model przygotowano w Fundacji Inicjatyw Społecznych „Strefa Działania“ we współpracy z niezależnymi ekspertami. </a:t>
            </a:r>
          </a:p>
          <a:p>
            <a:pPr algn="just"/>
            <a:r>
              <a:rPr lang="pl-PL" sz="1800" dirty="0" smtClean="0"/>
              <a:t>W konstruowaniu modelu oparto się na tzw. modelowaniu miękkim tj. opisowym, scenariuszowym, ponieważ ten typ modelowania jest najbliższy pedagogice. </a:t>
            </a:r>
            <a:endParaRPr lang="pl-PL" sz="1800" dirty="0"/>
          </a:p>
          <a:p>
            <a:endParaRPr lang="pl-PL" sz="1800" dirty="0"/>
          </a:p>
          <a:p>
            <a:endParaRPr lang="pl-PL" sz="1800" dirty="0"/>
          </a:p>
        </p:txBody>
      </p:sp>
    </p:spTree>
    <p:extLst>
      <p:ext uri="{BB962C8B-B14F-4D97-AF65-F5344CB8AC3E}">
        <p14:creationId xmlns:p14="http://schemas.microsoft.com/office/powerpoint/2010/main" val="3793760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219256" cy="732696"/>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Schemat </a:t>
            </a:r>
            <a:r>
              <a:rPr lang="pl-PL" sz="2000" dirty="0" err="1" smtClean="0"/>
              <a:t>MODELu</a:t>
            </a:r>
            <a:r>
              <a:rPr lang="pl-PL" sz="2000" dirty="0" smtClean="0"/>
              <a:t/>
            </a:r>
            <a:br>
              <a:rPr lang="pl-PL" sz="2000" dirty="0" smtClean="0"/>
            </a:b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722547894"/>
              </p:ext>
            </p:extLst>
          </p:nvPr>
        </p:nvGraphicFramePr>
        <p:xfrm>
          <a:off x="395536" y="1628800"/>
          <a:ext cx="7416824"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0885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0"/>
            <a:ext cx="6408712" cy="6858000"/>
          </a:xfrm>
          <a:prstGeom prst="rect">
            <a:avLst/>
          </a:prstGeom>
          <a:noFill/>
          <a:ln>
            <a:noFill/>
          </a:ln>
        </p:spPr>
      </p:pic>
    </p:spTree>
    <p:extLst>
      <p:ext uri="{BB962C8B-B14F-4D97-AF65-F5344CB8AC3E}">
        <p14:creationId xmlns:p14="http://schemas.microsoft.com/office/powerpoint/2010/main" val="1328767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75240" cy="804704"/>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Rekrutacja</a:t>
            </a:r>
            <a:br>
              <a:rPr lang="pl-PL" sz="2000" dirty="0" smtClean="0"/>
            </a:br>
            <a:endParaRPr lang="pl-PL" sz="2000" dirty="0"/>
          </a:p>
        </p:txBody>
      </p:sp>
      <p:sp>
        <p:nvSpPr>
          <p:cNvPr id="3" name="Symbol zastępczy zawartości 2"/>
          <p:cNvSpPr>
            <a:spLocks noGrp="1"/>
          </p:cNvSpPr>
          <p:nvPr>
            <p:ph idx="1"/>
          </p:nvPr>
        </p:nvSpPr>
        <p:spPr>
          <a:xfrm>
            <a:off x="457200" y="1268760"/>
            <a:ext cx="7239000" cy="5328592"/>
          </a:xfrm>
        </p:spPr>
        <p:txBody>
          <a:bodyPr>
            <a:normAutofit/>
          </a:bodyPr>
          <a:lstStyle/>
          <a:p>
            <a:pPr algn="just"/>
            <a:r>
              <a:rPr lang="pl-PL" sz="2000" dirty="0" smtClean="0"/>
              <a:t>Zespół </a:t>
            </a:r>
            <a:r>
              <a:rPr lang="pl-PL" sz="2000" dirty="0"/>
              <a:t>Szkół im. W. Reymonta w </a:t>
            </a:r>
            <a:r>
              <a:rPr lang="pl-PL" sz="2000" dirty="0" smtClean="0"/>
              <a:t>Konstancinie (uczniowie przed maturą).</a:t>
            </a:r>
            <a:endParaRPr lang="pl-PL" sz="2000" dirty="0"/>
          </a:p>
          <a:p>
            <a:pPr algn="just"/>
            <a:r>
              <a:rPr lang="pl-PL" sz="2000" dirty="0" smtClean="0"/>
              <a:t>Diagnoza (badanie: czas trwania 1 h 20 min.),  wzięło udział 13 </a:t>
            </a:r>
            <a:r>
              <a:rPr lang="pl-PL" sz="2000" dirty="0"/>
              <a:t>uczniów, </a:t>
            </a:r>
            <a:r>
              <a:rPr lang="pl-PL" sz="2000" dirty="0" smtClean="0"/>
              <a:t>zaś do realizacji i </a:t>
            </a:r>
            <a:r>
              <a:rPr lang="pl-PL" sz="2000" dirty="0"/>
              <a:t>projektu zakwalifikowanych zostało </a:t>
            </a:r>
            <a:r>
              <a:rPr lang="pl-PL" sz="2000" dirty="0" smtClean="0"/>
              <a:t>11. </a:t>
            </a:r>
          </a:p>
          <a:p>
            <a:pPr algn="just"/>
            <a:r>
              <a:rPr lang="pl-PL" sz="2000" dirty="0" smtClean="0"/>
              <a:t>Uczniowie otrzymali </a:t>
            </a:r>
            <a:r>
              <a:rPr lang="pl-PL" sz="2000" dirty="0"/>
              <a:t>informację zwrotną dotyczącą udziału w projekcie. Informacja ta odnosiła się do wyników, uwzględniono w niej również rekomendacje ustne </a:t>
            </a:r>
            <a:r>
              <a:rPr lang="pl-PL" sz="2000" dirty="0" smtClean="0"/>
              <a:t>                     w </a:t>
            </a:r>
            <a:r>
              <a:rPr lang="pl-PL" sz="2000" dirty="0"/>
              <a:t>zakresie głównych kompetencji każdego ucznia oraz kompetencji, które powinny podlegać rozwojowi w trakcie realizacji stażu.  </a:t>
            </a:r>
          </a:p>
          <a:p>
            <a:pPr algn="just"/>
            <a:r>
              <a:rPr lang="pl-PL" sz="2000" dirty="0" smtClean="0"/>
              <a:t>Wyniki </a:t>
            </a:r>
            <a:r>
              <a:rPr lang="pl-PL" sz="2000" dirty="0"/>
              <a:t>przeprowadzonych badań wskazywały, że wszystkie </a:t>
            </a:r>
            <a:r>
              <a:rPr lang="pl-PL" sz="2000" dirty="0" smtClean="0"/>
              <a:t>osoby zrekrutowane </a:t>
            </a:r>
            <a:r>
              <a:rPr lang="pl-PL" sz="2000" dirty="0"/>
              <a:t>do projektu miały wysokie kompetencje </a:t>
            </a:r>
            <a:r>
              <a:rPr lang="pl-PL" sz="2000" dirty="0" smtClean="0"/>
              <a:t>społeczne</a:t>
            </a:r>
            <a:r>
              <a:rPr lang="pl-PL" sz="2000" dirty="0"/>
              <a:t>.</a:t>
            </a:r>
          </a:p>
        </p:txBody>
      </p:sp>
    </p:spTree>
    <p:extLst>
      <p:ext uri="{BB962C8B-B14F-4D97-AF65-F5344CB8AC3E}">
        <p14:creationId xmlns:p14="http://schemas.microsoft.com/office/powerpoint/2010/main" val="3729683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147248" cy="98072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pl-PL" sz="2000" dirty="0" smtClean="0"/>
              <a:t/>
            </a:r>
            <a:br>
              <a:rPr lang="pl-PL" sz="2000" dirty="0" smtClean="0"/>
            </a:br>
            <a:r>
              <a:rPr lang="pl-PL" sz="2000" dirty="0"/>
              <a:t/>
            </a:r>
            <a:br>
              <a:rPr lang="pl-PL" sz="2000" dirty="0"/>
            </a:br>
            <a:r>
              <a:rPr lang="pl-PL" sz="2000" dirty="0" smtClean="0"/>
              <a:t>Zbiorcze </a:t>
            </a:r>
            <a:r>
              <a:rPr lang="pl-PL" sz="2000" dirty="0"/>
              <a:t>wyniki badania wstępnego </a:t>
            </a:r>
            <a:r>
              <a:rPr lang="pl-PL" sz="2000" dirty="0" smtClean="0"/>
              <a:t>na </a:t>
            </a:r>
            <a:r>
              <a:rPr lang="pl-PL" sz="2000" dirty="0"/>
              <a:t>podstawie </a:t>
            </a:r>
            <a:r>
              <a:rPr lang="pl-PL" sz="2000" dirty="0" smtClean="0"/>
              <a:t>KKPS-ZS)</a:t>
            </a:r>
            <a:r>
              <a:rPr lang="pl-PL" sz="2000" dirty="0"/>
              <a:t/>
            </a:r>
            <a:br>
              <a:rPr lang="pl-PL" sz="2000" dirty="0"/>
            </a:br>
            <a:endParaRPr lang="pl-PL" sz="2000" dirty="0"/>
          </a:p>
        </p:txBody>
      </p:sp>
      <p:graphicFrame>
        <p:nvGraphicFramePr>
          <p:cNvPr id="4" name="Symbol zastępczy zawartości 3"/>
          <p:cNvGraphicFramePr>
            <a:graphicFrameLocks noGrp="1"/>
          </p:cNvGraphicFramePr>
          <p:nvPr>
            <p:ph idx="1"/>
          </p:nvPr>
        </p:nvGraphicFramePr>
        <p:xfrm>
          <a:off x="0" y="1196752"/>
          <a:ext cx="8028384" cy="5661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604735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219256" cy="804704"/>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Przykładowy wynik</a:t>
            </a:r>
            <a:br>
              <a:rPr lang="pl-PL" sz="2000" dirty="0" smtClean="0"/>
            </a:br>
            <a:endParaRPr lang="pl-PL" sz="2000" dirty="0"/>
          </a:p>
        </p:txBody>
      </p:sp>
      <p:graphicFrame>
        <p:nvGraphicFramePr>
          <p:cNvPr id="4" name="Wykres 3"/>
          <p:cNvGraphicFramePr/>
          <p:nvPr/>
        </p:nvGraphicFramePr>
        <p:xfrm>
          <a:off x="683568" y="1271588"/>
          <a:ext cx="7128792" cy="5253756"/>
        </p:xfrm>
        <a:graphic>
          <a:graphicData uri="http://schemas.openxmlformats.org/drawingml/2006/chart">
            <c:chart xmlns:c="http://schemas.openxmlformats.org/drawingml/2006/chart" xmlns:r="http://schemas.openxmlformats.org/officeDocument/2006/relationships" r:id="rId3"/>
          </a:graphicData>
        </a:graphic>
      </p:graphicFrame>
      <p:sp>
        <p:nvSpPr>
          <p:cNvPr id="5" name="Prostokąt 4"/>
          <p:cNvSpPr/>
          <p:nvPr/>
        </p:nvSpPr>
        <p:spPr>
          <a:xfrm>
            <a:off x="0" y="5661248"/>
            <a:ext cx="2339752" cy="1015663"/>
          </a:xfrm>
          <a:prstGeom prst="rect">
            <a:avLst/>
          </a:prstGeom>
        </p:spPr>
        <p:txBody>
          <a:bodyPr wrap="square">
            <a:spAutoFit/>
          </a:bodyPr>
          <a:lstStyle/>
          <a:p>
            <a:pPr>
              <a:defRPr/>
            </a:pPr>
            <a:r>
              <a:rPr lang="pl-PL" sz="1000" i="1" dirty="0" smtClean="0"/>
              <a:t>Skala minimum określała minimalne kompetencje personalno - społeczne, poniżej progu których badana osoba nie powinna wybierać zawodów społecznych </a:t>
            </a:r>
            <a:endParaRPr lang="pl-PL" sz="1000" dirty="0" smtClean="0"/>
          </a:p>
          <a:p>
            <a:endParaRPr lang="pl-PL"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zawartości 6"/>
          <p:cNvSpPr>
            <a:spLocks noGrp="1"/>
          </p:cNvSpPr>
          <p:nvPr>
            <p:ph sz="half" idx="1"/>
          </p:nvPr>
        </p:nvSpPr>
        <p:spPr>
          <a:xfrm>
            <a:off x="323528" y="692696"/>
            <a:ext cx="3520440" cy="468052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pl-PL" sz="2000" b="1" dirty="0" smtClean="0"/>
              <a:t>dr Iwona Barszcz</a:t>
            </a:r>
            <a:r>
              <a:rPr lang="pl-PL" sz="2000" dirty="0" smtClean="0"/>
              <a:t>, doktor nauk humanistycznych, specjalność pedagogika pracy, oraz mgr socjologii, doradca zawodowy, trener, </a:t>
            </a:r>
            <a:r>
              <a:rPr lang="pl-PL" sz="2000" dirty="0" err="1" smtClean="0"/>
              <a:t>coach</a:t>
            </a:r>
            <a:r>
              <a:rPr lang="pl-PL" sz="2000" dirty="0" smtClean="0"/>
              <a:t>. </a:t>
            </a:r>
          </a:p>
          <a:p>
            <a:r>
              <a:rPr lang="pl-PL" sz="2000" dirty="0" smtClean="0"/>
              <a:t>Wykładowca akademicki, współpracuje z WSP </a:t>
            </a:r>
            <a:br>
              <a:rPr lang="pl-PL" sz="2000" dirty="0" smtClean="0"/>
            </a:br>
            <a:r>
              <a:rPr lang="pl-PL" sz="2000" dirty="0" smtClean="0"/>
              <a:t>im. J. Korczaka, ekspert z zakresu rynku pracy, doradztwa zawodowego i coachingu kariery, a także funduszy europejskich. Autorka wielu publikacji z tych obszarów.</a:t>
            </a:r>
          </a:p>
          <a:p>
            <a:r>
              <a:rPr lang="pl-PL" sz="2000" dirty="0" smtClean="0"/>
              <a:t>Naukowe zainteresowania: aktywizacja zawodowa młodzieży. Badanie luk kompetencyjnych młodzieży wchodzącej na rynek pracy, ekonomia społeczna.</a:t>
            </a:r>
          </a:p>
        </p:txBody>
      </p:sp>
      <p:sp>
        <p:nvSpPr>
          <p:cNvPr id="8" name="Symbol zastępczy zawartości 7"/>
          <p:cNvSpPr>
            <a:spLocks noGrp="1"/>
          </p:cNvSpPr>
          <p:nvPr>
            <p:ph sz="half" idx="2"/>
          </p:nvPr>
        </p:nvSpPr>
        <p:spPr>
          <a:xfrm>
            <a:off x="4067944" y="620688"/>
            <a:ext cx="3520440" cy="475252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pl-PL" sz="2000" b="1" dirty="0" smtClean="0"/>
              <a:t>dr Kamila Pawłowska</a:t>
            </a:r>
            <a:r>
              <a:rPr lang="pl-PL" sz="2000" dirty="0" smtClean="0"/>
              <a:t>, doktor nauk humanistycznych, specjalność psychologia pracy i zarządzania, oraz lic. socjolog w zakresie pracy socjalnej,  doradca zawodowy, trener. </a:t>
            </a:r>
          </a:p>
          <a:p>
            <a:r>
              <a:rPr lang="pl-PL" sz="2000" dirty="0" smtClean="0"/>
              <a:t>Wykładowca akademicki, ekspert, współpracuje na stałe z IBE (ekspert/trener ZSK, opisywanie kwalifikacji).</a:t>
            </a:r>
          </a:p>
          <a:p>
            <a:r>
              <a:rPr lang="pl-PL" sz="2000" dirty="0" smtClean="0"/>
              <a:t> Naukowe zainteresowania: aktywizacja zawodowa osób dorosłych, ze szczególnym uwzględnieniem zagadnień: postaw, elastycznego zachowania, dopasowania kompetencyjnego. </a:t>
            </a:r>
            <a:endParaRPr lang="pl-PL" sz="2000" dirty="0"/>
          </a:p>
        </p:txBody>
      </p:sp>
    </p:spTree>
    <p:extLst>
      <p:ext uri="{BB962C8B-B14F-4D97-AF65-F5344CB8AC3E}">
        <p14:creationId xmlns:p14="http://schemas.microsoft.com/office/powerpoint/2010/main" val="670405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219256" cy="804704"/>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Przykładowy wynik </a:t>
            </a:r>
            <a:r>
              <a:rPr lang="pl-PL" sz="2000" dirty="0" err="1" smtClean="0"/>
              <a:t>pre</a:t>
            </a:r>
            <a:r>
              <a:rPr lang="pl-PL" sz="2000" dirty="0" smtClean="0"/>
              <a:t> –test i post test</a:t>
            </a:r>
            <a:br>
              <a:rPr lang="pl-PL" sz="2000" dirty="0" smtClean="0"/>
            </a:br>
            <a:endParaRPr lang="pl-PL" sz="2000" dirty="0"/>
          </a:p>
        </p:txBody>
      </p:sp>
      <p:graphicFrame>
        <p:nvGraphicFramePr>
          <p:cNvPr id="7" name="Wykres 6"/>
          <p:cNvGraphicFramePr/>
          <p:nvPr/>
        </p:nvGraphicFramePr>
        <p:xfrm>
          <a:off x="395536" y="1124744"/>
          <a:ext cx="7776864" cy="55446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147248"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Weryfikacja kwestionariusza badającego predyspozycje zawodowe </a:t>
            </a:r>
            <a:br>
              <a:rPr lang="pl-PL" sz="2000" dirty="0" smtClean="0"/>
            </a:br>
            <a:endParaRPr lang="pl-PL" sz="2000" dirty="0"/>
          </a:p>
        </p:txBody>
      </p:sp>
      <p:sp>
        <p:nvSpPr>
          <p:cNvPr id="3" name="Symbol zastępczy zawartości 2"/>
          <p:cNvSpPr>
            <a:spLocks noGrp="1"/>
          </p:cNvSpPr>
          <p:nvPr>
            <p:ph idx="1"/>
          </p:nvPr>
        </p:nvSpPr>
        <p:spPr>
          <a:xfrm>
            <a:off x="457200" y="1609416"/>
            <a:ext cx="7571184" cy="2251632"/>
          </a:xfrm>
        </p:spPr>
        <p:txBody>
          <a:bodyPr>
            <a:noAutofit/>
          </a:bodyPr>
          <a:lstStyle/>
          <a:p>
            <a:pPr algn="just"/>
            <a:r>
              <a:rPr lang="pl-PL" sz="2000" dirty="0" smtClean="0"/>
              <a:t>Weryfikując model odniesiono się również do drugiego kwestionariusza badającego predyspozycje zawodowe wymagane wobec kandydatów na stażystów oraz potencjalnych pracowników systemu pomocy społecznej. </a:t>
            </a:r>
          </a:p>
          <a:p>
            <a:pPr algn="just"/>
            <a:r>
              <a:rPr lang="pl-PL" sz="2000" dirty="0" smtClean="0"/>
              <a:t>W tym przypadku analiza </a:t>
            </a:r>
            <a:r>
              <a:rPr lang="pl-PL" sz="2000" dirty="0" err="1" smtClean="0"/>
              <a:t>pre-testów</a:t>
            </a:r>
            <a:r>
              <a:rPr lang="pl-PL" sz="2000" dirty="0" smtClean="0"/>
              <a:t> i post-testów wykazała, że w przypadku 10 uczniów i ich postaw wobec podnoszenia kompetencji: </a:t>
            </a:r>
          </a:p>
          <a:p>
            <a:pPr lvl="1"/>
            <a:endParaRPr lang="pl-PL" sz="2000" dirty="0" smtClean="0">
              <a:solidFill>
                <a:schemeClr val="tx1"/>
              </a:solidFill>
            </a:endParaRPr>
          </a:p>
          <a:p>
            <a:pPr lvl="1"/>
            <a:endParaRPr lang="pl-PL" sz="2000" dirty="0" smtClean="0">
              <a:solidFill>
                <a:schemeClr val="tx1"/>
              </a:solidFill>
            </a:endParaRPr>
          </a:p>
          <a:p>
            <a:endParaRPr lang="pl-PL" sz="2000" dirty="0"/>
          </a:p>
        </p:txBody>
      </p:sp>
      <p:graphicFrame>
        <p:nvGraphicFramePr>
          <p:cNvPr id="4" name="Diagram 3"/>
          <p:cNvGraphicFramePr/>
          <p:nvPr>
            <p:extLst>
              <p:ext uri="{D42A27DB-BD31-4B8C-83A1-F6EECF244321}">
                <p14:modId xmlns:p14="http://schemas.microsoft.com/office/powerpoint/2010/main" val="90466227"/>
              </p:ext>
            </p:extLst>
          </p:nvPr>
        </p:nvGraphicFramePr>
        <p:xfrm>
          <a:off x="755576" y="4149079"/>
          <a:ext cx="7056784" cy="2356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147248" cy="732696"/>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Badanie jakościowe</a:t>
            </a:r>
            <a:br>
              <a:rPr lang="pl-PL" sz="2000" dirty="0" smtClean="0"/>
            </a:br>
            <a:endParaRPr lang="pl-PL" sz="2000" dirty="0"/>
          </a:p>
        </p:txBody>
      </p:sp>
      <p:graphicFrame>
        <p:nvGraphicFramePr>
          <p:cNvPr id="4" name="Diagram 3"/>
          <p:cNvGraphicFramePr/>
          <p:nvPr>
            <p:extLst>
              <p:ext uri="{D42A27DB-BD31-4B8C-83A1-F6EECF244321}">
                <p14:modId xmlns:p14="http://schemas.microsoft.com/office/powerpoint/2010/main" val="1631959942"/>
              </p:ext>
            </p:extLst>
          </p:nvPr>
        </p:nvGraphicFramePr>
        <p:xfrm>
          <a:off x="683568" y="1700808"/>
          <a:ext cx="7056784"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861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147248" cy="792088"/>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Weryfikacja modelu</a:t>
            </a:r>
            <a:br>
              <a:rPr lang="pl-PL" sz="2000" dirty="0" smtClean="0"/>
            </a:br>
            <a:endParaRPr lang="pl-PL" sz="2000" dirty="0"/>
          </a:p>
        </p:txBody>
      </p:sp>
      <p:sp>
        <p:nvSpPr>
          <p:cNvPr id="3" name="Symbol zastępczy zawartości 2"/>
          <p:cNvSpPr>
            <a:spLocks noGrp="1"/>
          </p:cNvSpPr>
          <p:nvPr>
            <p:ph idx="1"/>
          </p:nvPr>
        </p:nvSpPr>
        <p:spPr>
          <a:xfrm>
            <a:off x="251520" y="1196752"/>
            <a:ext cx="7848872" cy="6696744"/>
          </a:xfrm>
        </p:spPr>
        <p:txBody>
          <a:bodyPr>
            <a:noAutofit/>
          </a:bodyPr>
          <a:lstStyle/>
          <a:p>
            <a:pPr algn="just"/>
            <a:r>
              <a:rPr lang="pl-PL" sz="1600" dirty="0" smtClean="0"/>
              <a:t>Przeprowadzone badania wykazały, że stworzony kompleksowy model preorientacji zawodowej młodzieży wraz ze stażem i szkoleniem w miejscu pracy w zawodach społecznych został pozytywnie zweryfikowany. Narzędzia zostały przetestowane pod względem trafności i przydatności. </a:t>
            </a:r>
          </a:p>
          <a:p>
            <a:pPr algn="just"/>
            <a:r>
              <a:rPr lang="pl-PL" sz="1600" dirty="0" smtClean="0"/>
              <a:t>Użytkownikami nowego modelu mogą być zarówno szkoły średnie, policealne                         i uczelnie zawodowe, jak i całodobowe placówki wsparcia dla seniorów lub domy pomocy społecznej. Ponadto instytucje samorządowe i </a:t>
            </a:r>
            <a:r>
              <a:rPr lang="pl-PL" sz="1600" dirty="0" err="1" smtClean="0"/>
              <a:t>NGO’s</a:t>
            </a:r>
            <a:r>
              <a:rPr lang="pl-PL" sz="1600" dirty="0" smtClean="0"/>
              <a:t> zajmujące się usługami dla seniorów oraz Ochotnicze Hufce Pracy. </a:t>
            </a:r>
          </a:p>
          <a:p>
            <a:pPr algn="just"/>
            <a:r>
              <a:rPr lang="pl-PL" sz="1600" dirty="0" smtClean="0"/>
              <a:t>Model mógłby zostać jednocześnie zaproponowany jako możliwy do przetestowania w sytuacji zdobywania kwalifikacji drogą nieformalną (poprzez kursy i szkolenia). Wymaganiem wstępnym dla kwalifikacji byłaby wtedy chęć zdobycia umiejętności: opiekuńczo - wspierających, aktywizacyjno - animacyjnych, planistyczno-organizacyjnych, odnoszących się do branży społeczno-medycznej. </a:t>
            </a:r>
          </a:p>
          <a:p>
            <a:pPr algn="just"/>
            <a:r>
              <a:rPr lang="pl-PL" sz="1600" dirty="0" smtClean="0"/>
              <a:t>Od dwóch lat wdrażany jest Zintegrowany System Kwalifikacji, który tworzy przestrzeń dla kwalifikacji rynkowych. Jedną z możliwości byłoby stworzenie panelu współpracy szkół z rynkiem (w tym np. placówki całodobowej opieki dla seniorów), a przez to wspieranie zadań związanych z zatrudnieniem osób zgodnie z kompetencjami (dopasowanie popytu do podaży kompetencyjnej, odpowiedź na potrzeby rynku - w zakresie kadr systemu opieki społeczno-medycznej). </a:t>
            </a:r>
            <a:endParaRPr lang="pl-PL" sz="1600" dirty="0"/>
          </a:p>
        </p:txBody>
      </p:sp>
    </p:spTree>
    <p:extLst>
      <p:ext uri="{BB962C8B-B14F-4D97-AF65-F5344CB8AC3E}">
        <p14:creationId xmlns:p14="http://schemas.microsoft.com/office/powerpoint/2010/main" val="1442512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smtClean="0"/>
              <a:t>Dziękujemy za uwagę </a:t>
            </a:r>
            <a:endParaRPr lang="pl-PL" dirty="0"/>
          </a:p>
        </p:txBody>
      </p:sp>
      <p:sp>
        <p:nvSpPr>
          <p:cNvPr id="5" name="Podtytuł 4"/>
          <p:cNvSpPr>
            <a:spLocks noGrp="1"/>
          </p:cNvSpPr>
          <p:nvPr>
            <p:ph type="subTitle" idx="1"/>
          </p:nvPr>
        </p:nvSpPr>
        <p:spPr>
          <a:xfrm>
            <a:off x="2843808" y="4149080"/>
            <a:ext cx="6192688" cy="1101248"/>
          </a:xfrm>
        </p:spPr>
        <p:txBody>
          <a:bodyPr>
            <a:noAutofit/>
          </a:bodyPr>
          <a:lstStyle/>
          <a:p>
            <a:pPr algn="l"/>
            <a:r>
              <a:rPr lang="pl-PL" sz="1600" dirty="0" smtClean="0"/>
              <a:t>Kontakt: </a:t>
            </a:r>
          </a:p>
          <a:p>
            <a:pPr algn="l"/>
            <a:r>
              <a:rPr lang="pl-PL" sz="1600" dirty="0"/>
              <a:t>d</a:t>
            </a:r>
            <a:r>
              <a:rPr lang="pl-PL" sz="1600" dirty="0" smtClean="0"/>
              <a:t>r Iwona Barszcz  		tel. 602 38 66 56	</a:t>
            </a:r>
            <a:r>
              <a:rPr lang="pl-PL" sz="1600" dirty="0" smtClean="0">
                <a:hlinkClick r:id="rId3"/>
              </a:rPr>
              <a:t>i.barszcz@wp.pl</a:t>
            </a:r>
            <a:endParaRPr lang="pl-PL" sz="1600" dirty="0" smtClean="0"/>
          </a:p>
          <a:p>
            <a:pPr algn="l"/>
            <a:r>
              <a:rPr lang="pl-PL" sz="1600" dirty="0"/>
              <a:t>d</a:t>
            </a:r>
            <a:r>
              <a:rPr lang="pl-PL" sz="1600" dirty="0" smtClean="0"/>
              <a:t>r Kamila Pawłowska 	tel. 883 00 11 11	</a:t>
            </a:r>
            <a:r>
              <a:rPr lang="pl-PL" sz="1600" dirty="0" smtClean="0">
                <a:hlinkClick r:id="rId4"/>
              </a:rPr>
              <a:t>nmr_1@onet.pl</a:t>
            </a:r>
            <a:r>
              <a:rPr lang="pl-PL" sz="1600" dirty="0" smtClean="0"/>
              <a:t> </a:t>
            </a:r>
          </a:p>
          <a:p>
            <a:pPr algn="l"/>
            <a:endParaRPr lang="pl-PL" sz="1600" dirty="0"/>
          </a:p>
        </p:txBody>
      </p:sp>
    </p:spTree>
    <p:extLst>
      <p:ext uri="{BB962C8B-B14F-4D97-AF65-F5344CB8AC3E}">
        <p14:creationId xmlns:p14="http://schemas.microsoft.com/office/powerpoint/2010/main" val="188086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60648"/>
            <a:ext cx="8388424" cy="90872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pl-PL" dirty="0" smtClean="0"/>
              <a:t/>
            </a:r>
            <a:br>
              <a:rPr lang="pl-PL" dirty="0" smtClean="0"/>
            </a:br>
            <a:r>
              <a:rPr lang="pl-PL" dirty="0"/>
              <a:t/>
            </a:r>
            <a:br>
              <a:rPr lang="pl-PL" dirty="0"/>
            </a:br>
            <a:r>
              <a:rPr lang="pl-PL" sz="2200" dirty="0" smtClean="0"/>
              <a:t>zapotrzebowanie </a:t>
            </a:r>
            <a:r>
              <a:rPr lang="pl-PL" sz="2200" dirty="0"/>
              <a:t>na </a:t>
            </a:r>
            <a:r>
              <a:rPr lang="pl-PL" sz="2200" dirty="0" smtClean="0"/>
              <a:t>usługi opiekuńcze i pielęgnacyjne – wyzwania dla sektora zdrowotnego, społecznego, edukacyjnego </a:t>
            </a:r>
            <a:endParaRPr lang="pl-PL" sz="2200" dirty="0"/>
          </a:p>
        </p:txBody>
      </p:sp>
      <p:sp>
        <p:nvSpPr>
          <p:cNvPr id="3" name="Symbol zastępczy zawartości 2"/>
          <p:cNvSpPr>
            <a:spLocks noGrp="1"/>
          </p:cNvSpPr>
          <p:nvPr>
            <p:ph idx="1"/>
          </p:nvPr>
        </p:nvSpPr>
        <p:spPr>
          <a:xfrm>
            <a:off x="467544" y="1628800"/>
            <a:ext cx="7239000" cy="4682920"/>
          </a:xfrm>
        </p:spPr>
        <p:txBody>
          <a:bodyPr>
            <a:normAutofit/>
          </a:bodyPr>
          <a:lstStyle/>
          <a:p>
            <a:pPr algn="just"/>
            <a:r>
              <a:rPr lang="pl-PL" sz="2000" dirty="0"/>
              <a:t>S</a:t>
            </a:r>
            <a:r>
              <a:rPr lang="pl-PL" sz="2000" dirty="0" smtClean="0"/>
              <a:t>tarzenie się społeczeństwa</a:t>
            </a:r>
            <a:r>
              <a:rPr lang="pl-PL" sz="2000" dirty="0"/>
              <a:t>.</a:t>
            </a:r>
            <a:endParaRPr lang="pl-PL" sz="2000" dirty="0" smtClean="0"/>
          </a:p>
          <a:p>
            <a:pPr algn="just"/>
            <a:r>
              <a:rPr lang="pl-PL" sz="2000" dirty="0"/>
              <a:t>B</a:t>
            </a:r>
            <a:r>
              <a:rPr lang="pl-PL" sz="2000" dirty="0" smtClean="0"/>
              <a:t>rak osób </a:t>
            </a:r>
            <a:r>
              <a:rPr lang="pl-PL" sz="2000" dirty="0"/>
              <a:t>przygotowanych do zatrudnienia w </a:t>
            </a:r>
            <a:r>
              <a:rPr lang="pl-PL" sz="2000" dirty="0" smtClean="0"/>
              <a:t>zawodach społecznych</a:t>
            </a:r>
            <a:r>
              <a:rPr lang="pl-PL" sz="2000" dirty="0"/>
              <a:t>.</a:t>
            </a:r>
            <a:endParaRPr lang="pl-PL" sz="2000" dirty="0" smtClean="0"/>
          </a:p>
          <a:p>
            <a:pPr algn="just"/>
            <a:r>
              <a:rPr lang="pl-PL" sz="2000" dirty="0" smtClean="0"/>
              <a:t>Brak </a:t>
            </a:r>
            <a:r>
              <a:rPr lang="pl-PL" sz="2000" dirty="0"/>
              <a:t>systemu preorientacji zawodowej uczniów, który analizowałby predyspozycje </a:t>
            </a:r>
            <a:r>
              <a:rPr lang="pl-PL" sz="2000" dirty="0" smtClean="0"/>
              <a:t>i </a:t>
            </a:r>
            <a:r>
              <a:rPr lang="pl-PL" sz="2000" dirty="0"/>
              <a:t>kompetencje uczniów do podejmowania pracy w zawodach </a:t>
            </a:r>
            <a:r>
              <a:rPr lang="pl-PL" sz="2000" dirty="0" smtClean="0"/>
              <a:t>społecznych.</a:t>
            </a:r>
          </a:p>
          <a:p>
            <a:pPr algn="just"/>
            <a:r>
              <a:rPr lang="pl-PL" sz="2000" dirty="0"/>
              <a:t>N</a:t>
            </a:r>
            <a:r>
              <a:rPr lang="pl-PL" sz="2000" dirty="0" smtClean="0"/>
              <a:t>iewystarczająca oferty </a:t>
            </a:r>
            <a:r>
              <a:rPr lang="pl-PL" sz="2000" dirty="0"/>
              <a:t>staży </a:t>
            </a:r>
            <a:r>
              <a:rPr lang="pl-PL" sz="2000" dirty="0" smtClean="0"/>
              <a:t>dla uczących </a:t>
            </a:r>
            <a:r>
              <a:rPr lang="pl-PL" sz="2000" dirty="0"/>
              <a:t>się w </a:t>
            </a:r>
            <a:r>
              <a:rPr lang="pl-PL" sz="2000" dirty="0" smtClean="0"/>
              <a:t>systemie </a:t>
            </a:r>
            <a:r>
              <a:rPr lang="pl-PL" sz="2000" dirty="0"/>
              <a:t>edukacji </a:t>
            </a:r>
            <a:r>
              <a:rPr lang="pl-PL" sz="2000" dirty="0" smtClean="0"/>
              <a:t>formalnej.</a:t>
            </a:r>
          </a:p>
          <a:p>
            <a:pPr algn="just"/>
            <a:endParaRPr lang="pl-PL" sz="2000" dirty="0" smtClean="0"/>
          </a:p>
          <a:p>
            <a:pPr algn="just"/>
            <a:endParaRPr lang="pl-PL" sz="2000" dirty="0" smtClean="0"/>
          </a:p>
          <a:p>
            <a:pPr marL="0" indent="0" algn="just">
              <a:buNone/>
            </a:pPr>
            <a:r>
              <a:rPr lang="pl-PL" sz="2000" dirty="0" smtClean="0"/>
              <a:t>WYZWANIE: przygotowanie </a:t>
            </a:r>
            <a:r>
              <a:rPr lang="pl-PL" sz="2000" dirty="0"/>
              <a:t>odpowiednich kadr, posiadających kwalifikacje </a:t>
            </a:r>
            <a:r>
              <a:rPr lang="pl-PL" sz="2000" dirty="0" smtClean="0"/>
              <a:t>niezbędne </a:t>
            </a:r>
            <a:r>
              <a:rPr lang="pl-PL" sz="2000" dirty="0"/>
              <a:t>do wykonywania pracy i spełniania (rosnących) oczekiwań </a:t>
            </a:r>
            <a:r>
              <a:rPr lang="pl-PL" sz="2000" dirty="0" smtClean="0"/>
              <a:t>klientów.</a:t>
            </a:r>
          </a:p>
        </p:txBody>
      </p:sp>
    </p:spTree>
    <p:extLst>
      <p:ext uri="{BB962C8B-B14F-4D97-AF65-F5344CB8AC3E}">
        <p14:creationId xmlns:p14="http://schemas.microsoft.com/office/powerpoint/2010/main" val="2595553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75240"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Metodologia opracowania narzędzi preorientacji zawodowej</a:t>
            </a:r>
            <a:br>
              <a:rPr lang="pl-PL" sz="2000" dirty="0" smtClean="0"/>
            </a:br>
            <a:endParaRPr lang="pl-PL" sz="2000" dirty="0"/>
          </a:p>
        </p:txBody>
      </p:sp>
      <p:sp>
        <p:nvSpPr>
          <p:cNvPr id="3" name="Symbol zastępczy zawartości 2"/>
          <p:cNvSpPr>
            <a:spLocks noGrp="1"/>
          </p:cNvSpPr>
          <p:nvPr>
            <p:ph idx="1"/>
          </p:nvPr>
        </p:nvSpPr>
        <p:spPr>
          <a:xfrm>
            <a:off x="457200" y="1609416"/>
            <a:ext cx="7239000" cy="739464"/>
          </a:xfrm>
        </p:spPr>
        <p:txBody>
          <a:bodyPr>
            <a:noAutofit/>
          </a:bodyPr>
          <a:lstStyle/>
          <a:p>
            <a:r>
              <a:rPr lang="pl-PL" sz="2000" dirty="0" smtClean="0"/>
              <a:t>Poszukiwanie odpowiedzi na pytania:</a:t>
            </a:r>
          </a:p>
        </p:txBody>
      </p:sp>
      <p:graphicFrame>
        <p:nvGraphicFramePr>
          <p:cNvPr id="4" name="Diagram 3"/>
          <p:cNvGraphicFramePr/>
          <p:nvPr/>
        </p:nvGraphicFramePr>
        <p:xfrm>
          <a:off x="611560" y="2132856"/>
          <a:ext cx="7344816"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75240"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Metodologia opracowania narzędzi preorientacji zawodowej</a:t>
            </a:r>
            <a:br>
              <a:rPr lang="pl-PL" sz="2000" dirty="0" smtClean="0"/>
            </a:br>
            <a:endParaRPr lang="pl-PL" sz="2000" dirty="0"/>
          </a:p>
        </p:txBody>
      </p:sp>
      <p:sp>
        <p:nvSpPr>
          <p:cNvPr id="3" name="Symbol zastępczy zawartości 2"/>
          <p:cNvSpPr>
            <a:spLocks noGrp="1"/>
          </p:cNvSpPr>
          <p:nvPr>
            <p:ph idx="1"/>
          </p:nvPr>
        </p:nvSpPr>
        <p:spPr>
          <a:xfrm>
            <a:off x="323528" y="1609416"/>
            <a:ext cx="7848872" cy="5059944"/>
          </a:xfrm>
        </p:spPr>
        <p:txBody>
          <a:bodyPr>
            <a:noAutofit/>
          </a:bodyPr>
          <a:lstStyle/>
          <a:p>
            <a:r>
              <a:rPr lang="pl-PL" sz="2000" dirty="0" smtClean="0"/>
              <a:t>Do  opracowania narzędzi wykorzystano:</a:t>
            </a:r>
          </a:p>
          <a:p>
            <a:pPr lvl="1" algn="just"/>
            <a:r>
              <a:rPr lang="pl-PL" sz="1700" dirty="0" smtClean="0">
                <a:solidFill>
                  <a:schemeClr val="tx1"/>
                </a:solidFill>
              </a:rPr>
              <a:t>koncepcje teoretyczne odnoszące się do kompetencji społecznych oraz postaw: koncepcja A. Matczak (2005, 2009), trójskładnikowa koncepcja Olsona (2000); </a:t>
            </a:r>
          </a:p>
          <a:p>
            <a:pPr lvl="1" algn="just"/>
            <a:r>
              <a:rPr lang="pl-PL" sz="1700" dirty="0" smtClean="0">
                <a:solidFill>
                  <a:schemeClr val="tx1"/>
                </a:solidFill>
              </a:rPr>
              <a:t>aktualne doświadczenia praktyczne wynikające z prac Rady ds. Kompetencji Opieka zdrowotna i pomoc społeczna - w zakresie kwalifikacji, kompetencji  i predyspozycji wymaganych do pracy                      w sektorze służb społecznych; </a:t>
            </a:r>
          </a:p>
          <a:p>
            <a:pPr lvl="1" algn="just"/>
            <a:r>
              <a:rPr lang="pl-PL" sz="1700" dirty="0" smtClean="0">
                <a:solidFill>
                  <a:schemeClr val="tx1"/>
                </a:solidFill>
              </a:rPr>
              <a:t>podstawy programowe dot. zawodów społecznych (Asystent osoby niepełnosprawnej, Asystent rodziny, Opiekun osoby starszej, Opiekun                   w domu pomocy społecznej, Opiekunka środowiskowa) oraz programy kształcenia dla zawodów: Pracownik socjalny, Animator społeczny;</a:t>
            </a:r>
          </a:p>
          <a:p>
            <a:pPr marL="533400" lvl="1" indent="-241300" algn="just"/>
            <a:r>
              <a:rPr lang="pl-PL" sz="1700" dirty="0" smtClean="0">
                <a:solidFill>
                  <a:schemeClr val="tx1"/>
                </a:solidFill>
              </a:rPr>
              <a:t>Scalenie podejść teoretycznych, jak również analiza efektów uczenia się wymaganych dla osiągnięcia określonych kwalifikacji w zawodach społecznych stała się podstawą do oszacowania wejściowych kompetencji społecznych i predyspozycji zawodowych. </a:t>
            </a:r>
          </a:p>
          <a:p>
            <a:endParaRPr lang="pl-PL" sz="20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8003232"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Narzędzia  preorientacji zawodowej w zawodach społecznych</a:t>
            </a:r>
            <a:br>
              <a:rPr lang="pl-PL" sz="2000" dirty="0" smtClean="0"/>
            </a:br>
            <a:endParaRPr lang="pl-PL" sz="2000" dirty="0"/>
          </a:p>
        </p:txBody>
      </p:sp>
      <p:graphicFrame>
        <p:nvGraphicFramePr>
          <p:cNvPr id="4" name="Diagram 3"/>
          <p:cNvGraphicFramePr/>
          <p:nvPr/>
        </p:nvGraphicFramePr>
        <p:xfrm>
          <a:off x="323528" y="1556792"/>
          <a:ext cx="7560840" cy="5301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pole tekstowe 5"/>
          <p:cNvSpPr txBox="1"/>
          <p:nvPr/>
        </p:nvSpPr>
        <p:spPr>
          <a:xfrm>
            <a:off x="0" y="6396335"/>
            <a:ext cx="6264696" cy="461665"/>
          </a:xfrm>
          <a:prstGeom prst="rect">
            <a:avLst/>
          </a:prstGeom>
          <a:noFill/>
        </p:spPr>
        <p:txBody>
          <a:bodyPr wrap="square" rtlCol="0">
            <a:spAutoFit/>
          </a:bodyPr>
          <a:lstStyle/>
          <a:p>
            <a:r>
              <a:rPr lang="pl-PL" sz="1200" dirty="0" smtClean="0"/>
              <a:t>Opracowane kwestionariusze zawierały tzw. skalę kłamstwa, w celu oceny prawdomówności kandydatów. </a:t>
            </a:r>
            <a:endParaRPr lang="pl-PL"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931224" cy="1143000"/>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Kwestionariusz kompetencji personalnych i społecznych w zawodach społecznych (</a:t>
            </a:r>
            <a:r>
              <a:rPr lang="pl-PL" sz="2000" dirty="0" err="1" smtClean="0"/>
              <a:t>KKPS-ZS</a:t>
            </a:r>
            <a:r>
              <a:rPr lang="pl-PL" sz="2000" dirty="0" smtClean="0"/>
              <a:t>)</a:t>
            </a:r>
            <a:br>
              <a:rPr lang="pl-PL" sz="2000" dirty="0" smtClean="0"/>
            </a:br>
            <a:endParaRPr lang="pl-PL" sz="2000" dirty="0"/>
          </a:p>
        </p:txBody>
      </p:sp>
      <p:sp>
        <p:nvSpPr>
          <p:cNvPr id="3" name="Symbol zastępczy zawartości 2"/>
          <p:cNvSpPr>
            <a:spLocks noGrp="1"/>
          </p:cNvSpPr>
          <p:nvPr>
            <p:ph idx="1"/>
          </p:nvPr>
        </p:nvSpPr>
        <p:spPr>
          <a:xfrm>
            <a:off x="323528" y="1609416"/>
            <a:ext cx="7488832" cy="5248584"/>
          </a:xfrm>
        </p:spPr>
        <p:txBody>
          <a:bodyPr>
            <a:noAutofit/>
          </a:bodyPr>
          <a:lstStyle/>
          <a:p>
            <a:pPr algn="just"/>
            <a:r>
              <a:rPr lang="pl-PL" sz="2000" dirty="0" smtClean="0"/>
              <a:t>W budowie narzędzia kompetencji personalnych                      i społecznych oparto się definicjach przyjętych przez Radę ds. Kompetencji Opieka zdrowotna i pomoc społeczną (kompetencje i predyspozycje).</a:t>
            </a:r>
          </a:p>
          <a:p>
            <a:pPr algn="just"/>
            <a:endParaRPr lang="pl-PL" sz="2000" dirty="0" smtClean="0"/>
          </a:p>
          <a:p>
            <a:pPr algn="just"/>
            <a:r>
              <a:rPr lang="pl-PL" sz="2000" dirty="0" smtClean="0"/>
              <a:t>Narzędzie służące do samobadania – zbudowano w oparciu                         o kompetencje personalne i społeczne wynikające                                    z podstawy programowej dla zawodów społecznych oraz             o kompetencje społeczne wynikające z wybranych zadań zawodowych charakterystycznych dla zawodów (Pracownik socjalny, Opiekun osoby starszej, Opiekun w domu pomocy społecznej, Opiekunka środowiskowa, Asystent osoby niepełnosprawnej, Asystent rodziny).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748464" cy="836712"/>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Obszary badawcze </a:t>
            </a:r>
            <a:endParaRPr lang="pl-PL" sz="2000" dirty="0"/>
          </a:p>
        </p:txBody>
      </p:sp>
      <p:graphicFrame>
        <p:nvGraphicFramePr>
          <p:cNvPr id="7" name="Wykres 6"/>
          <p:cNvGraphicFramePr/>
          <p:nvPr/>
        </p:nvGraphicFramePr>
        <p:xfrm>
          <a:off x="0" y="908720"/>
          <a:ext cx="9144000" cy="59492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32656"/>
            <a:ext cx="8352928" cy="836712"/>
          </a:xfrm>
        </p:spPr>
        <p:style>
          <a:lnRef idx="2">
            <a:schemeClr val="accent2"/>
          </a:lnRef>
          <a:fillRef idx="1">
            <a:schemeClr val="lt1"/>
          </a:fillRef>
          <a:effectRef idx="0">
            <a:schemeClr val="accent2"/>
          </a:effectRef>
          <a:fontRef idx="minor">
            <a:schemeClr val="dk1"/>
          </a:fontRef>
        </p:style>
        <p:txBody>
          <a:bodyPr>
            <a:normAutofit/>
          </a:bodyPr>
          <a:lstStyle/>
          <a:p>
            <a:r>
              <a:rPr lang="pl-PL" sz="2000" dirty="0" smtClean="0"/>
              <a:t>Wyniki testu </a:t>
            </a:r>
            <a:endParaRPr lang="pl-PL" sz="2000" dirty="0"/>
          </a:p>
        </p:txBody>
      </p:sp>
      <p:sp>
        <p:nvSpPr>
          <p:cNvPr id="4" name="Symbol zastępczy zawartości 3"/>
          <p:cNvSpPr>
            <a:spLocks noGrp="1"/>
          </p:cNvSpPr>
          <p:nvPr>
            <p:ph idx="1"/>
          </p:nvPr>
        </p:nvSpPr>
        <p:spPr/>
        <p:txBody>
          <a:bodyPr>
            <a:normAutofit/>
          </a:bodyPr>
          <a:lstStyle/>
          <a:p>
            <a:pPr lvl="0" algn="just"/>
            <a:r>
              <a:rPr lang="pl-PL" sz="2000" dirty="0" smtClean="0"/>
              <a:t>Jeśli wszystkie Twoje punkty z poszczególnych kompetencji i predyspozycji społecznych znajdują się powyżej niebieskiego okręgu, masz predyspozycje do pracy                                w zawodach społecznych. Punkty najwyżej położone pokazują Twoje atuty, te niżej luki kompetencyjne, nad którymi musisz popracować.</a:t>
            </a:r>
          </a:p>
          <a:p>
            <a:pPr lvl="0" algn="just"/>
            <a:r>
              <a:rPr lang="pl-PL" sz="2000" dirty="0" smtClean="0"/>
              <a:t>Jeśli część punktów jest wysoko ponad niebieskim okręgiem a część pod lub tuż nad linią oznacza to, że posiadasz pewne predyspozycje do pracy w zawodach społecznych, nad pozostałymi predyspozycjami musisz jednak popracować lub poszukać pracy w zawodach,                            w których te predyspozycje nie są niezbędne. </a:t>
            </a:r>
          </a:p>
          <a:p>
            <a:pPr lvl="0" algn="just"/>
            <a:r>
              <a:rPr lang="pl-PL" sz="2000" dirty="0" smtClean="0"/>
              <a:t>Jeśli natomiast wszystkie Twoje punkty są poniżej niebieskiego okręgu, lepiej poszukaj pracy w zawodach nie wymagających wysokich predyspozycji społecznych. </a:t>
            </a:r>
          </a:p>
          <a:p>
            <a:pPr algn="just"/>
            <a:endParaRPr lang="pl-PL"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628</TotalTime>
  <Words>4276</Words>
  <Application>Microsoft Office PowerPoint</Application>
  <PresentationFormat>Pokaz na ekranie (4:3)</PresentationFormat>
  <Paragraphs>256</Paragraphs>
  <Slides>24</Slides>
  <Notes>24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Calibri</vt:lpstr>
      <vt:lpstr>Trebuchet MS</vt:lpstr>
      <vt:lpstr>Wingdings</vt:lpstr>
      <vt:lpstr>Wingdings 2</vt:lpstr>
      <vt:lpstr>Bogaty</vt:lpstr>
      <vt:lpstr> Sektorowa Rada ds. Kompetencji – Opieka zdrowotna                                                  i Pomoc społeczna.</vt:lpstr>
      <vt:lpstr>Prezentacja programu PowerPoint</vt:lpstr>
      <vt:lpstr>  zapotrzebowanie na usługi opiekuńcze i pielęgnacyjne – wyzwania dla sektora zdrowotnego, społecznego, edukacyjnego </vt:lpstr>
      <vt:lpstr>Metodologia opracowania narzędzi preorientacji zawodowej </vt:lpstr>
      <vt:lpstr>Metodologia opracowania narzędzi preorientacji zawodowej </vt:lpstr>
      <vt:lpstr>Narzędzia  preorientacji zawodowej w zawodach społecznych </vt:lpstr>
      <vt:lpstr>Kwestionariusz kompetencji personalnych i społecznych w zawodach społecznych (KKPS-ZS) </vt:lpstr>
      <vt:lpstr>Obszary badawcze </vt:lpstr>
      <vt:lpstr>Wyniki testu </vt:lpstr>
      <vt:lpstr>Kwestionariusz  predyspozycji zawodowych w zawodach społecznych (KPZ-ZS) </vt:lpstr>
      <vt:lpstr>Kwestionariusz  predyspozycji zawodowych w zawodach społecznych (KPZ-ZS) </vt:lpstr>
      <vt:lpstr>   Wyniki  Typy zawodów: </vt:lpstr>
      <vt:lpstr>testowanie  narzędzi badawczych </vt:lpstr>
      <vt:lpstr>Założenia do Kompleksowego model preorientacji zawodowej młodzieży do zawodów społecznych </vt:lpstr>
      <vt:lpstr>Schemat MODELu </vt:lpstr>
      <vt:lpstr>Prezentacja programu PowerPoint</vt:lpstr>
      <vt:lpstr>Rekrutacja </vt:lpstr>
      <vt:lpstr>  Zbiorcze wyniki badania wstępnego na podstawie KKPS-ZS) </vt:lpstr>
      <vt:lpstr>Przykładowy wynik </vt:lpstr>
      <vt:lpstr>Przykładowy wynik pre –test i post test </vt:lpstr>
      <vt:lpstr>Weryfikacja kwestionariusza badającego predyspozycje zawodowe  </vt:lpstr>
      <vt:lpstr>Badanie jakościowe </vt:lpstr>
      <vt:lpstr>Weryfikacja modelu </vt:lpstr>
      <vt:lpstr>Dziękujemy za uwagę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Sektorowa rada ds. kompetencji</dc:title>
  <dc:creator>Kamila</dc:creator>
  <cp:lastModifiedBy>Iwona Barszcz</cp:lastModifiedBy>
  <cp:revision>60</cp:revision>
  <cp:lastPrinted>2018-05-23T06:56:35Z</cp:lastPrinted>
  <dcterms:created xsi:type="dcterms:W3CDTF">2018-05-18T11:55:13Z</dcterms:created>
  <dcterms:modified xsi:type="dcterms:W3CDTF">2018-05-23T06:56:40Z</dcterms:modified>
</cp:coreProperties>
</file>