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1" r:id="rId4"/>
    <p:sldId id="280" r:id="rId5"/>
    <p:sldId id="282" r:id="rId6"/>
    <p:sldId id="276" r:id="rId7"/>
    <p:sldId id="278" r:id="rId8"/>
    <p:sldId id="277" r:id="rId9"/>
    <p:sldId id="274" r:id="rId10"/>
  </p:sldIdLst>
  <p:sldSz cx="9144000" cy="5715000" type="screen16x10"/>
  <p:notesSz cx="9144000" cy="6858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225"/>
    <a:srgbClr val="D7471F"/>
    <a:srgbClr val="3C3C3B"/>
    <a:srgbClr val="008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61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90D9-4871-4C42-A124-7D3A4DFC86CD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74D0A-0C5E-4F15-8F5C-E9EBBBA67C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0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24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71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143376" y="305594"/>
            <a:ext cx="1285875" cy="6500813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285750" y="305594"/>
            <a:ext cx="3705226" cy="6500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8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14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6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51" y="1778000"/>
            <a:ext cx="2495550" cy="5028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933700" y="1778000"/>
            <a:ext cx="2495550" cy="5028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99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9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7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1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86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31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95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9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65F9-D4C0-164E-9C54-AD3825284883}" type="datetimeFigureOut">
              <a:rPr lang="pl-PL" smtClean="0"/>
              <a:t>2017-11-29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9A48-8941-AD46-828E-56198D2235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52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dy@parp.gov.pl" TargetMode="External"/><Relationship Id="rId2" Type="http://schemas.openxmlformats.org/officeDocument/2006/relationships/hyperlink" Target="http://www.biznesdlaedukacji.parp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384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68800" y="1574342"/>
            <a:ext cx="3980070" cy="1647980"/>
          </a:xfrm>
        </p:spPr>
        <p:txBody>
          <a:bodyPr>
            <a:noAutofit/>
          </a:bodyPr>
          <a:lstStyle/>
          <a:p>
            <a:pPr algn="l"/>
            <a:r>
              <a:rPr lang="pl-PL" altLang="pl-PL" sz="2400" b="1" dirty="0" smtClean="0"/>
              <a:t>Oferta badawczo-edukacyjna dla sektora zdrowia i pomocy społecznej</a:t>
            </a:r>
            <a:endParaRPr lang="pl-PL" sz="2400" b="1" spc="120" dirty="0">
              <a:solidFill>
                <a:srgbClr val="D06225"/>
              </a:solidFill>
              <a:latin typeface="PT Sans"/>
              <a:cs typeface="PT San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76889" y="3359835"/>
            <a:ext cx="4462933" cy="1460500"/>
          </a:xfrm>
        </p:spPr>
        <p:txBody>
          <a:bodyPr>
            <a:normAutofit/>
          </a:bodyPr>
          <a:lstStyle/>
          <a:p>
            <a:pPr algn="l"/>
            <a:endParaRPr lang="pl-PL" sz="1200" dirty="0" smtClean="0">
              <a:solidFill>
                <a:srgbClr val="3C3C3B"/>
              </a:solidFill>
              <a:latin typeface="PT Sans"/>
              <a:cs typeface="PT Sans"/>
            </a:endParaRPr>
          </a:p>
          <a:p>
            <a:pPr algn="l"/>
            <a:endParaRPr lang="pl-PL" sz="1200" dirty="0">
              <a:solidFill>
                <a:srgbClr val="3C3C3B"/>
              </a:solidFill>
              <a:latin typeface="PT Sans"/>
              <a:cs typeface="PT Sans"/>
            </a:endParaRPr>
          </a:p>
          <a:p>
            <a:pPr algn="l"/>
            <a:r>
              <a:rPr lang="pl-PL" sz="1200" dirty="0" smtClean="0">
                <a:solidFill>
                  <a:srgbClr val="3C3C3B"/>
                </a:solidFill>
                <a:latin typeface="PT Sans"/>
                <a:cs typeface="PT Sans"/>
              </a:rPr>
              <a:t>Rafał Kamiński</a:t>
            </a:r>
            <a:endParaRPr lang="pl-PL" sz="1200" dirty="0">
              <a:solidFill>
                <a:srgbClr val="3C3C3B"/>
              </a:solidFill>
              <a:latin typeface="PT Sans"/>
              <a:cs typeface="PT Sans"/>
            </a:endParaRPr>
          </a:p>
          <a:p>
            <a:pPr algn="l"/>
            <a:r>
              <a:rPr lang="pl-PL" sz="1200" dirty="0" smtClean="0">
                <a:solidFill>
                  <a:srgbClr val="3C3C3B"/>
                </a:solidFill>
                <a:latin typeface="PT Sans"/>
                <a:cs typeface="PT Sans"/>
              </a:rPr>
              <a:t>Warszawa, 29 listopada 2017	</a:t>
            </a:r>
            <a:endParaRPr lang="pl-PL" sz="1200" dirty="0">
              <a:solidFill>
                <a:srgbClr val="3C3C3B"/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812675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Sektorowy Bilans Kapitału Ludzkiego</a:t>
            </a:r>
            <a:endParaRPr lang="pl-PL" sz="30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3578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altLang="pl-PL" sz="1800" dirty="0" smtClean="0">
                <a:latin typeface="Calibri" panose="020F0502020204030204" pitchFamily="34" charset="0"/>
              </a:rPr>
              <a:t>Kontynuacja projektu badawczego z lat 2010-2014</a:t>
            </a:r>
          </a:p>
          <a:p>
            <a:pPr algn="just"/>
            <a:r>
              <a:rPr lang="pl-PL" altLang="pl-PL" sz="1800" dirty="0" smtClean="0">
                <a:latin typeface="Calibri" panose="020F0502020204030204" pitchFamily="34" charset="0"/>
              </a:rPr>
              <a:t>Element działań realizowanych w ramach działania 2.12 (Zwiększenie wiedzy o potrzebach kwalifikacyjno-zawodowych)</a:t>
            </a:r>
          </a:p>
          <a:p>
            <a:pPr algn="just"/>
            <a:r>
              <a:rPr lang="pl-PL" altLang="pl-PL" sz="1800" b="1" dirty="0" smtClean="0">
                <a:latin typeface="Calibri" panose="020F0502020204030204" pitchFamily="34" charset="0"/>
              </a:rPr>
              <a:t>Korzyści dla sektora:</a:t>
            </a:r>
          </a:p>
          <a:p>
            <a:pPr lvl="1" algn="just"/>
            <a:r>
              <a:rPr lang="pl-PL" altLang="pl-PL" sz="1800" b="1" dirty="0" smtClean="0">
                <a:latin typeface="Calibri" panose="020F0502020204030204" pitchFamily="34" charset="0"/>
              </a:rPr>
              <a:t>Wiedza nt.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obecnych i przyszłych potrzeb kompetencyjnych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w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sektorze, a także kierunków rozwoju sektora</a:t>
            </a:r>
            <a:endParaRPr lang="pl-PL" altLang="pl-PL" sz="1800" b="1" dirty="0" smtClean="0">
              <a:latin typeface="Calibri" panose="020F0502020204030204" pitchFamily="34" charset="0"/>
            </a:endParaRPr>
          </a:p>
          <a:p>
            <a:pPr lvl="1" algn="just"/>
            <a:r>
              <a:rPr lang="pl-PL" altLang="pl-PL" sz="1800" b="1" dirty="0" smtClean="0">
                <a:latin typeface="Calibri" panose="020F0502020204030204" pitchFamily="34" charset="0"/>
              </a:rPr>
              <a:t>Baza informacyjna dla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wskazania kluczowych obszarów wsparcia ze względu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na zidentyfikowane luki kompetencyjne/ kwalifikacyjne</a:t>
            </a:r>
          </a:p>
          <a:p>
            <a:pPr lvl="1" algn="just"/>
            <a:endParaRPr lang="pl-PL" altLang="pl-PL" sz="1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altLang="pl-PL" sz="1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altLang="pl-PL" sz="1667" dirty="0" smtClean="0">
                <a:latin typeface="Calibri" panose="020F0502020204030204" pitchFamily="34" charset="0"/>
              </a:rPr>
              <a:t> </a:t>
            </a:r>
            <a:endParaRPr lang="pl-PL" altLang="pl-PL" sz="1667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66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Sektorowy BKL  - etapy badania</a:t>
            </a:r>
            <a:endParaRPr lang="pl-PL" sz="30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357820"/>
          </a:xfrm>
        </p:spPr>
        <p:txBody>
          <a:bodyPr>
            <a:noAutofit/>
          </a:bodyPr>
          <a:lstStyle/>
          <a:p>
            <a:endParaRPr lang="pl-PL" sz="1800" dirty="0" smtClean="0"/>
          </a:p>
          <a:p>
            <a:pPr algn="just"/>
            <a:r>
              <a:rPr lang="pl-PL" altLang="pl-PL" sz="1500" dirty="0">
                <a:latin typeface="Calibri" panose="020F0502020204030204" pitchFamily="34" charset="0"/>
              </a:rPr>
              <a:t>Planowany termin rozpoczęcia </a:t>
            </a:r>
            <a:r>
              <a:rPr lang="pl-PL" altLang="pl-PL" sz="1500" dirty="0" smtClean="0">
                <a:latin typeface="Calibri" panose="020F0502020204030204" pitchFamily="34" charset="0"/>
              </a:rPr>
              <a:t>I edycji badania </a:t>
            </a:r>
            <a:r>
              <a:rPr lang="pl-PL" altLang="pl-PL" sz="1500" dirty="0">
                <a:latin typeface="Calibri" panose="020F0502020204030204" pitchFamily="34" charset="0"/>
              </a:rPr>
              <a:t>dla sektora: </a:t>
            </a:r>
            <a:r>
              <a:rPr lang="pl-PL" altLang="pl-PL" sz="1500" b="1" dirty="0">
                <a:latin typeface="Calibri" panose="020F0502020204030204" pitchFamily="34" charset="0"/>
              </a:rPr>
              <a:t>II kw. </a:t>
            </a:r>
            <a:r>
              <a:rPr lang="pl-PL" altLang="pl-PL" sz="1500" b="1" dirty="0" smtClean="0">
                <a:latin typeface="Calibri" panose="020F0502020204030204" pitchFamily="34" charset="0"/>
              </a:rPr>
              <a:t>2018</a:t>
            </a:r>
          </a:p>
          <a:p>
            <a:pPr algn="just"/>
            <a:endParaRPr lang="pl-PL" altLang="pl-PL" sz="1500" b="1" dirty="0" smtClean="0">
              <a:latin typeface="Calibri" panose="020F0502020204030204" pitchFamily="34" charset="0"/>
            </a:endParaRPr>
          </a:p>
          <a:p>
            <a:pPr algn="just"/>
            <a:r>
              <a:rPr lang="pl-PL" altLang="pl-PL" sz="1500" dirty="0">
                <a:latin typeface="Calibri" panose="020F0502020204030204" pitchFamily="34" charset="0"/>
              </a:rPr>
              <a:t>Planowany termin </a:t>
            </a:r>
            <a:r>
              <a:rPr lang="pl-PL" altLang="pl-PL" sz="1500" dirty="0" smtClean="0">
                <a:latin typeface="Calibri" panose="020F0502020204030204" pitchFamily="34" charset="0"/>
              </a:rPr>
              <a:t>zakończenia </a:t>
            </a:r>
            <a:r>
              <a:rPr lang="pl-PL" altLang="pl-PL" sz="1500" dirty="0">
                <a:latin typeface="Calibri" panose="020F0502020204030204" pitchFamily="34" charset="0"/>
              </a:rPr>
              <a:t>I edycji </a:t>
            </a:r>
            <a:r>
              <a:rPr lang="pl-PL" altLang="pl-PL" sz="1500" dirty="0" smtClean="0">
                <a:latin typeface="Calibri" panose="020F0502020204030204" pitchFamily="34" charset="0"/>
              </a:rPr>
              <a:t>badania:</a:t>
            </a:r>
            <a:r>
              <a:rPr lang="pl-PL" altLang="pl-PL" sz="1500" b="1" dirty="0" smtClean="0">
                <a:latin typeface="Calibri" panose="020F0502020204030204" pitchFamily="34" charset="0"/>
              </a:rPr>
              <a:t> I </a:t>
            </a:r>
            <a:r>
              <a:rPr lang="pl-PL" altLang="pl-PL" sz="1500" b="1" dirty="0">
                <a:latin typeface="Calibri" panose="020F0502020204030204" pitchFamily="34" charset="0"/>
              </a:rPr>
              <a:t>kw. </a:t>
            </a:r>
            <a:r>
              <a:rPr lang="pl-PL" altLang="pl-PL" sz="1500" b="1" dirty="0" smtClean="0">
                <a:latin typeface="Calibri" panose="020F0502020204030204" pitchFamily="34" charset="0"/>
              </a:rPr>
              <a:t>2019</a:t>
            </a:r>
            <a:endParaRPr lang="pl-PL" altLang="pl-PL" sz="15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altLang="pl-PL" sz="1500" b="1" dirty="0">
              <a:latin typeface="Calibri" panose="020F0502020204030204" pitchFamily="34" charset="0"/>
            </a:endParaRPr>
          </a:p>
          <a:p>
            <a:pPr algn="just"/>
            <a:r>
              <a:rPr lang="pl-PL" altLang="pl-PL" sz="1500" dirty="0">
                <a:latin typeface="Calibri" panose="020F0502020204030204" pitchFamily="34" charset="0"/>
              </a:rPr>
              <a:t>Badanie będzie realizowane przez firmę badawczą wyłonioną w postępowaniu przez PARP</a:t>
            </a:r>
          </a:p>
          <a:p>
            <a:pPr marL="0" indent="0">
              <a:buNone/>
            </a:pPr>
            <a:endParaRPr lang="pl-PL" sz="1500" dirty="0" smtClean="0"/>
          </a:p>
          <a:p>
            <a:r>
              <a:rPr lang="pl-PL" sz="1500" dirty="0" smtClean="0"/>
              <a:t>Konsultacja </a:t>
            </a:r>
            <a:r>
              <a:rPr lang="pl-PL" sz="1500" dirty="0"/>
              <a:t>podejścia metodologicznego z przedstawicielami </a:t>
            </a:r>
            <a:r>
              <a:rPr lang="pl-PL" sz="1500" dirty="0" smtClean="0"/>
              <a:t>Sektorowej </a:t>
            </a:r>
            <a:r>
              <a:rPr lang="pl-PL" sz="1500" dirty="0" smtClean="0"/>
              <a:t>Rady </a:t>
            </a:r>
            <a:endParaRPr lang="pl-PL" sz="1500" dirty="0" smtClean="0"/>
          </a:p>
          <a:p>
            <a:endParaRPr lang="pl-PL" sz="1500" dirty="0" smtClean="0"/>
          </a:p>
          <a:p>
            <a:r>
              <a:rPr lang="pl-PL" sz="1500" dirty="0" smtClean="0"/>
              <a:t>Analiza </a:t>
            </a:r>
            <a:r>
              <a:rPr lang="pl-PL" sz="1500" dirty="0"/>
              <a:t>danych </a:t>
            </a:r>
            <a:r>
              <a:rPr lang="pl-PL" sz="1500" dirty="0" smtClean="0"/>
              <a:t>zastanych dot</a:t>
            </a:r>
            <a:r>
              <a:rPr lang="pl-PL" sz="1500" dirty="0"/>
              <a:t>. sytuacji sektora, trendów rozwoju, bieżącego zapotrzebowania na kapitał </a:t>
            </a:r>
            <a:r>
              <a:rPr lang="pl-PL" sz="1500" dirty="0" smtClean="0"/>
              <a:t>ludzki</a:t>
            </a:r>
            <a:endParaRPr lang="pl-PL" sz="1500" dirty="0"/>
          </a:p>
          <a:p>
            <a:endParaRPr lang="pl-PL" altLang="pl-PL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5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Sektorowy BKL - etapy badania – badanie jakościowe</a:t>
            </a:r>
            <a:endParaRPr lang="pl-PL" sz="30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357820"/>
          </a:xfrm>
        </p:spPr>
        <p:txBody>
          <a:bodyPr>
            <a:noAutofit/>
          </a:bodyPr>
          <a:lstStyle/>
          <a:p>
            <a:pPr algn="just"/>
            <a:r>
              <a:rPr lang="pl-PL" sz="1500" b="1" dirty="0" smtClean="0"/>
              <a:t>Wstępna </a:t>
            </a:r>
            <a:r>
              <a:rPr lang="pl-PL" sz="1500" b="1" dirty="0"/>
              <a:t>prognoza </a:t>
            </a:r>
            <a:r>
              <a:rPr lang="pl-PL" sz="1500" b="1" dirty="0" smtClean="0"/>
              <a:t>zapotrzebowania </a:t>
            </a:r>
            <a:r>
              <a:rPr lang="pl-PL" sz="1500" b="1" dirty="0"/>
              <a:t>na </a:t>
            </a:r>
            <a:r>
              <a:rPr lang="pl-PL" sz="1500" b="1" dirty="0" smtClean="0"/>
              <a:t>KL</a:t>
            </a:r>
            <a:r>
              <a:rPr lang="pl-PL" sz="1500" dirty="0"/>
              <a:t> </a:t>
            </a:r>
          </a:p>
          <a:p>
            <a:pPr marL="400050" lvl="1" indent="0" algn="just">
              <a:buNone/>
            </a:pPr>
            <a:r>
              <a:rPr lang="pl-PL" sz="1500" dirty="0" smtClean="0"/>
              <a:t>elementy </a:t>
            </a:r>
            <a:r>
              <a:rPr lang="pl-PL" sz="1500" dirty="0"/>
              <a:t>metodologii </a:t>
            </a:r>
            <a:r>
              <a:rPr lang="pl-PL" sz="1500" dirty="0" smtClean="0"/>
              <a:t>foresight, oparcie </a:t>
            </a:r>
            <a:r>
              <a:rPr lang="pl-PL" sz="1500" dirty="0"/>
              <a:t>o wiedzę ekspercką. Techniki badawcze: metoda delficka </a:t>
            </a:r>
            <a:r>
              <a:rPr lang="pl-PL" sz="1500" dirty="0" smtClean="0"/>
              <a:t>	(ankieta internetowa </a:t>
            </a:r>
            <a:r>
              <a:rPr lang="pl-PL" sz="1500" dirty="0"/>
              <a:t>- min. 2 rundy odpowiedzi) i panele </a:t>
            </a:r>
            <a:r>
              <a:rPr lang="pl-PL" sz="1500" dirty="0" smtClean="0"/>
              <a:t>eksperckie </a:t>
            </a:r>
            <a:endParaRPr lang="pl-PL" sz="1500" dirty="0" smtClean="0"/>
          </a:p>
          <a:p>
            <a:pPr algn="just"/>
            <a:r>
              <a:rPr lang="pl-PL" sz="1500" b="1" dirty="0" smtClean="0"/>
              <a:t>Opracowanie </a:t>
            </a:r>
            <a:r>
              <a:rPr lang="pl-PL" sz="1500" b="1" dirty="0"/>
              <a:t>listy kluczowych procesów </a:t>
            </a:r>
            <a:r>
              <a:rPr lang="pl-PL" sz="1500" b="1" dirty="0" smtClean="0"/>
              <a:t>biznesowych, </a:t>
            </a:r>
            <a:r>
              <a:rPr lang="pl-PL" sz="1500" b="1" dirty="0"/>
              <a:t>zadań i ról zawodowych właściwych dla </a:t>
            </a:r>
            <a:r>
              <a:rPr lang="pl-PL" sz="1500" b="1" dirty="0" smtClean="0"/>
              <a:t>sektora </a:t>
            </a:r>
            <a:r>
              <a:rPr lang="pl-PL" sz="1500" b="1" dirty="0"/>
              <a:t>i </a:t>
            </a:r>
            <a:r>
              <a:rPr lang="pl-PL" sz="1500" b="1" dirty="0" smtClean="0"/>
              <a:t>profili dla </a:t>
            </a:r>
            <a:r>
              <a:rPr lang="pl-PL" sz="1500" b="1" dirty="0"/>
              <a:t>wybranych </a:t>
            </a:r>
            <a:r>
              <a:rPr lang="pl-PL" sz="1500" b="1" dirty="0" smtClean="0"/>
              <a:t>ról</a:t>
            </a:r>
            <a:endParaRPr lang="pl-PL" sz="1500" dirty="0" smtClean="0"/>
          </a:p>
          <a:p>
            <a:pPr marL="400050" lvl="1" indent="0" algn="just">
              <a:buNone/>
            </a:pPr>
            <a:r>
              <a:rPr lang="pl-PL" sz="1500" dirty="0" smtClean="0"/>
              <a:t>wywiady </a:t>
            </a:r>
            <a:r>
              <a:rPr lang="pl-PL" sz="1500" dirty="0"/>
              <a:t>eksperckie </a:t>
            </a:r>
            <a:r>
              <a:rPr lang="pl-PL" sz="1500" dirty="0" smtClean="0"/>
              <a:t>- </a:t>
            </a:r>
            <a:r>
              <a:rPr lang="pl-PL" sz="1500" dirty="0"/>
              <a:t>lista </a:t>
            </a:r>
            <a:r>
              <a:rPr lang="pl-PL" sz="1500" dirty="0" smtClean="0"/>
              <a:t>20-30 kluczowych ról, która </a:t>
            </a:r>
            <a:r>
              <a:rPr lang="pl-PL" sz="1500" dirty="0"/>
              <a:t>zostanie poddana ocenie </a:t>
            </a:r>
            <a:r>
              <a:rPr lang="pl-PL" sz="1500" dirty="0" smtClean="0"/>
              <a:t>Rady. </a:t>
            </a:r>
            <a:r>
              <a:rPr lang="pl-PL" sz="1500" dirty="0"/>
              <a:t>Profile </a:t>
            </a:r>
            <a:r>
              <a:rPr lang="pl-PL" sz="1500" dirty="0" smtClean="0"/>
              <a:t>kompetencyjne </a:t>
            </a:r>
            <a:r>
              <a:rPr lang="pl-PL" sz="1500" dirty="0"/>
              <a:t>we </a:t>
            </a:r>
            <a:r>
              <a:rPr lang="pl-PL" sz="1500" dirty="0" smtClean="0"/>
              <a:t>współpracy </a:t>
            </a:r>
            <a:r>
              <a:rPr lang="pl-PL" sz="1500" dirty="0"/>
              <a:t>z </a:t>
            </a:r>
            <a:r>
              <a:rPr lang="pl-PL" sz="1500" dirty="0" smtClean="0"/>
              <a:t>Radą </a:t>
            </a:r>
            <a:r>
              <a:rPr lang="pl-PL" sz="1500" dirty="0"/>
              <a:t>oraz </a:t>
            </a:r>
            <a:r>
              <a:rPr lang="pl-PL" sz="1500" dirty="0" smtClean="0"/>
              <a:t>na postawie dostępnych danych</a:t>
            </a:r>
            <a:r>
              <a:rPr lang="pl-PL" sz="1500" dirty="0"/>
              <a:t>.</a:t>
            </a:r>
          </a:p>
          <a:p>
            <a:pPr algn="just"/>
            <a:r>
              <a:rPr lang="pl-PL" sz="1500" b="1" dirty="0" smtClean="0"/>
              <a:t>Panele eksperckie</a:t>
            </a:r>
          </a:p>
          <a:p>
            <a:pPr marL="0" indent="0" algn="just">
              <a:buNone/>
            </a:pPr>
            <a:r>
              <a:rPr lang="pl-PL" sz="1500" b="1" dirty="0"/>
              <a:t>	</a:t>
            </a:r>
            <a:r>
              <a:rPr lang="pl-PL" sz="1500" dirty="0"/>
              <a:t>Ocena ekspercka </a:t>
            </a:r>
            <a:r>
              <a:rPr lang="pl-PL" sz="1500" dirty="0" smtClean="0"/>
              <a:t>profili </a:t>
            </a:r>
            <a:r>
              <a:rPr lang="pl-PL" sz="1500" dirty="0"/>
              <a:t>i wnioski wynikające z analizy </a:t>
            </a:r>
            <a:r>
              <a:rPr lang="pl-PL" sz="1500" dirty="0" smtClean="0"/>
              <a:t>danych </a:t>
            </a:r>
            <a:r>
              <a:rPr lang="pl-PL" sz="1500" dirty="0" smtClean="0"/>
              <a:t>zastanych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452442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Sektorowy BKL  - etapy badania – badanie ilościowe</a:t>
            </a:r>
            <a:endParaRPr lang="pl-PL" sz="30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357820"/>
          </a:xfrm>
        </p:spPr>
        <p:txBody>
          <a:bodyPr>
            <a:noAutofit/>
          </a:bodyPr>
          <a:lstStyle/>
          <a:p>
            <a:r>
              <a:rPr lang="pl-PL" sz="1500" b="1" dirty="0" smtClean="0"/>
              <a:t>Opracowanie narzędzi </a:t>
            </a:r>
            <a:r>
              <a:rPr lang="pl-PL" sz="1500" dirty="0" smtClean="0"/>
              <a:t>(kwestionariuszy) oraz </a:t>
            </a:r>
            <a:r>
              <a:rPr lang="pl-PL" sz="1500" dirty="0"/>
              <a:t>zakup operatu i dobór próby do badania </a:t>
            </a:r>
            <a:r>
              <a:rPr lang="pl-PL" sz="1500" dirty="0" smtClean="0"/>
              <a:t>ilościowego</a:t>
            </a:r>
          </a:p>
          <a:p>
            <a:pPr marL="0" indent="0">
              <a:buNone/>
            </a:pPr>
            <a:endParaRPr lang="pl-PL" sz="1500" dirty="0"/>
          </a:p>
          <a:p>
            <a:r>
              <a:rPr lang="pl-PL" sz="1500" b="1" dirty="0" smtClean="0"/>
              <a:t>Zbieranie </a:t>
            </a:r>
            <a:r>
              <a:rPr lang="pl-PL" sz="1500" b="1" dirty="0"/>
              <a:t>danych </a:t>
            </a:r>
            <a:r>
              <a:rPr lang="pl-PL" sz="1500" b="1" dirty="0" smtClean="0"/>
              <a:t>sektorowych  - badania terenowe</a:t>
            </a:r>
          </a:p>
          <a:p>
            <a:pPr marL="400050" lvl="1" indent="0">
              <a:buNone/>
            </a:pPr>
            <a:r>
              <a:rPr lang="pl-PL" sz="1500" dirty="0" smtClean="0"/>
              <a:t>2 </a:t>
            </a:r>
            <a:r>
              <a:rPr lang="pl-PL" sz="1500" dirty="0"/>
              <a:t>edycje badania na terenie </a:t>
            </a:r>
            <a:r>
              <a:rPr lang="pl-PL" sz="1500" dirty="0" smtClean="0"/>
              <a:t>całego kraju</a:t>
            </a:r>
            <a:r>
              <a:rPr lang="pl-PL" sz="1500" dirty="0"/>
              <a:t>. Przebadani będą przedsiębiorcy </a:t>
            </a:r>
            <a:r>
              <a:rPr lang="pl-PL" sz="1500" dirty="0" smtClean="0"/>
              <a:t>(</a:t>
            </a:r>
            <a:r>
              <a:rPr lang="pl-PL" sz="1500" dirty="0"/>
              <a:t>moduł 1 – popytowy) oraz strona podażowa </a:t>
            </a:r>
            <a:r>
              <a:rPr lang="pl-PL" sz="1500" dirty="0" smtClean="0"/>
              <a:t>(definicja uzgodniona z Radą)  - łącznie ok</a:t>
            </a:r>
            <a:r>
              <a:rPr lang="pl-PL" sz="1500" dirty="0"/>
              <a:t>. </a:t>
            </a:r>
            <a:r>
              <a:rPr lang="pl-PL" sz="1500" dirty="0" smtClean="0"/>
              <a:t>800 wywiadów w jednej edycji – CAPI/CATI). </a:t>
            </a:r>
          </a:p>
          <a:p>
            <a:pPr marL="0" indent="0">
              <a:buNone/>
            </a:pPr>
            <a:endParaRPr lang="pl-PL" sz="1500" dirty="0" smtClean="0"/>
          </a:p>
          <a:p>
            <a:r>
              <a:rPr lang="pl-PL" sz="1500" b="1" dirty="0"/>
              <a:t>Opracowanie wyników </a:t>
            </a:r>
            <a:r>
              <a:rPr lang="pl-PL" sz="1500" b="1" dirty="0" smtClean="0"/>
              <a:t>badań</a:t>
            </a:r>
            <a:endParaRPr lang="pl-PL" sz="1500" dirty="0"/>
          </a:p>
          <a:p>
            <a:pPr marL="400050" lvl="1" indent="0">
              <a:buNone/>
            </a:pPr>
            <a:r>
              <a:rPr lang="pl-PL" sz="1500" dirty="0" smtClean="0"/>
              <a:t>W </a:t>
            </a:r>
            <a:r>
              <a:rPr lang="pl-PL" sz="1500" dirty="0"/>
              <a:t>każdej edycji dla </a:t>
            </a:r>
            <a:r>
              <a:rPr lang="pl-PL" sz="1500" dirty="0" smtClean="0"/>
              <a:t>sektora powstanie </a:t>
            </a:r>
            <a:r>
              <a:rPr lang="pl-PL" sz="1500" dirty="0"/>
              <a:t>raport z </a:t>
            </a:r>
            <a:r>
              <a:rPr lang="pl-PL" sz="1500" dirty="0" smtClean="0"/>
              <a:t>wynikami badania zawierający </a:t>
            </a:r>
            <a:r>
              <a:rPr lang="pl-PL" sz="1500" dirty="0"/>
              <a:t>bilans </a:t>
            </a:r>
            <a:r>
              <a:rPr lang="pl-PL" sz="1500" dirty="0" smtClean="0"/>
              <a:t>kompetencji, </a:t>
            </a:r>
            <a:r>
              <a:rPr lang="pl-PL" sz="1500" dirty="0"/>
              <a:t>wnioski i rekomendacje działań </a:t>
            </a:r>
            <a:r>
              <a:rPr lang="pl-PL" sz="1500" dirty="0" smtClean="0"/>
              <a:t>Rady niwelujących skalę niedopasowania kompetencyjnego </a:t>
            </a:r>
            <a:r>
              <a:rPr lang="pl-PL" sz="1500" dirty="0"/>
              <a:t>w </a:t>
            </a:r>
            <a:r>
              <a:rPr lang="pl-PL" sz="1500" dirty="0" smtClean="0"/>
              <a:t>sektorze. </a:t>
            </a:r>
            <a:endParaRPr lang="pl-PL" altLang="pl-PL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7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Szkolenia i doradztwo </a:t>
            </a:r>
            <a:b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dla przedsiębiorców sektora 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0943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altLang="pl-PL" sz="1600" b="1" dirty="0">
                <a:latin typeface="Calibri" panose="020F0502020204030204" pitchFamily="34" charset="0"/>
              </a:rPr>
              <a:t>Cel: Zwiększenie zdolności adaptacyjnych przedsiębiorców poprzez szkolenia</a:t>
            </a:r>
            <a:br>
              <a:rPr lang="pl-PL" altLang="pl-PL" sz="1600" b="1" dirty="0">
                <a:latin typeface="Calibri" panose="020F0502020204030204" pitchFamily="34" charset="0"/>
              </a:rPr>
            </a:br>
            <a:r>
              <a:rPr lang="pl-PL" altLang="pl-PL" sz="1600" b="1" dirty="0">
                <a:latin typeface="Calibri" panose="020F0502020204030204" pitchFamily="34" charset="0"/>
              </a:rPr>
              <a:t>i doradztwo w zakresie rekomendowanym przez sektorowe rady ds. </a:t>
            </a:r>
            <a:r>
              <a:rPr lang="pl-PL" altLang="pl-PL" sz="1600" b="1" dirty="0" smtClean="0">
                <a:latin typeface="Calibri" panose="020F0502020204030204" pitchFamily="34" charset="0"/>
              </a:rPr>
              <a:t>kompetencji (SR). </a:t>
            </a:r>
            <a:endParaRPr lang="pl-PL" altLang="pl-PL" sz="16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altLang="pl-PL" sz="1667" b="1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altLang="pl-PL" sz="1667" dirty="0" smtClean="0">
                <a:latin typeface="Calibri" panose="020F0502020204030204" pitchFamily="34" charset="0"/>
              </a:rPr>
              <a:t>Działania </a:t>
            </a:r>
            <a:r>
              <a:rPr lang="pl-PL" altLang="pl-PL" sz="1667" dirty="0">
                <a:latin typeface="Calibri" panose="020F0502020204030204" pitchFamily="34" charset="0"/>
              </a:rPr>
              <a:t>szkoleniowe i doradcze w zakresie rekomendowanym przez sektorowe rady ds. kompetencji (uwzględniające również rekomendacje powstałe na poziomie </a:t>
            </a:r>
            <a:r>
              <a:rPr lang="pl-PL" altLang="pl-PL" sz="1667" dirty="0" smtClean="0">
                <a:latin typeface="Calibri" panose="020F0502020204030204" pitchFamily="34" charset="0"/>
              </a:rPr>
              <a:t>europejskim – w ramach </a:t>
            </a:r>
            <a:r>
              <a:rPr lang="pl-PL" altLang="pl-PL" sz="1667" i="1" dirty="0" err="1" smtClean="0">
                <a:latin typeface="Calibri" panose="020F0502020204030204" pitchFamily="34" charset="0"/>
              </a:rPr>
              <a:t>Blueprint</a:t>
            </a:r>
            <a:r>
              <a:rPr lang="pl-PL" altLang="pl-PL" sz="1667" i="1" dirty="0" smtClean="0">
                <a:latin typeface="Calibri" panose="020F0502020204030204" pitchFamily="34" charset="0"/>
              </a:rPr>
              <a:t> for </a:t>
            </a:r>
            <a:r>
              <a:rPr lang="pl-PL" altLang="pl-PL" sz="1667" i="1" dirty="0" err="1" smtClean="0">
                <a:latin typeface="Calibri" panose="020F0502020204030204" pitchFamily="34" charset="0"/>
              </a:rPr>
              <a:t>sectoral</a:t>
            </a:r>
            <a:r>
              <a:rPr lang="pl-PL" altLang="pl-PL" sz="1667" i="1" dirty="0" smtClean="0">
                <a:latin typeface="Calibri" panose="020F0502020204030204" pitchFamily="34" charset="0"/>
              </a:rPr>
              <a:t> </a:t>
            </a:r>
            <a:r>
              <a:rPr lang="pl-PL" altLang="pl-PL" sz="1667" i="1" dirty="0" err="1" smtClean="0">
                <a:latin typeface="Calibri" panose="020F0502020204030204" pitchFamily="34" charset="0"/>
              </a:rPr>
              <a:t>cooperation</a:t>
            </a:r>
            <a:r>
              <a:rPr lang="pl-PL" altLang="pl-PL" sz="1667" i="1" dirty="0" smtClean="0">
                <a:latin typeface="Calibri" panose="020F0502020204030204" pitchFamily="34" charset="0"/>
              </a:rPr>
              <a:t> on </a:t>
            </a:r>
            <a:r>
              <a:rPr lang="pl-PL" altLang="pl-PL" sz="1667" i="1" dirty="0" err="1" smtClean="0">
                <a:latin typeface="Calibri" panose="020F0502020204030204" pitchFamily="34" charset="0"/>
              </a:rPr>
              <a:t>skills</a:t>
            </a:r>
            <a:r>
              <a:rPr lang="pl-PL" altLang="pl-PL" sz="1667" dirty="0" smtClean="0">
                <a:latin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endParaRPr lang="pl-PL" altLang="pl-PL" sz="1667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altLang="pl-PL" sz="1667" i="1" dirty="0">
                <a:latin typeface="Calibri" panose="020F0502020204030204" pitchFamily="34" charset="0"/>
              </a:rPr>
              <a:t>Przez działania szkoleniowe i doradcze należy rozumieć wszelkie działania, które pozwalają na rozwój osób/przedsiębiorstw/instytucji w nich uczestniczących, tj. </a:t>
            </a:r>
            <a:r>
              <a:rPr lang="pl-PL" altLang="pl-PL" sz="1667" b="1" i="1" dirty="0">
                <a:latin typeface="Calibri" panose="020F0502020204030204" pitchFamily="34" charset="0"/>
              </a:rPr>
              <a:t>szkolenia, szkolenia zawodowe, e-learning, studia podyplomowe, doradztwo, mentoring, coaching, egzamin</a:t>
            </a:r>
            <a:r>
              <a:rPr lang="pl-PL" altLang="pl-PL" sz="1667" i="1" dirty="0">
                <a:latin typeface="Calibri" panose="020F0502020204030204" pitchFamily="34" charset="0"/>
              </a:rPr>
              <a:t>, który pozwala nabyć konkretne kwalifikacje.</a:t>
            </a:r>
          </a:p>
          <a:p>
            <a:pPr marL="0" indent="0" algn="just">
              <a:buNone/>
            </a:pPr>
            <a:endParaRPr lang="pl-PL" altLang="pl-PL" sz="1667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altLang="pl-PL" sz="1667" dirty="0">
              <a:latin typeface="Calibri" panose="020F0502020204030204" pitchFamily="34" charset="0"/>
            </a:endParaRPr>
          </a:p>
          <a:p>
            <a:pPr marL="380985" indent="-380985" algn="just">
              <a:buFont typeface="Arial" panose="020B0604020202020204" pitchFamily="34" charset="0"/>
              <a:buAutoNum type="arabicPeriod"/>
            </a:pPr>
            <a:endParaRPr lang="pl-PL" altLang="pl-PL" sz="1667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72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Szkolenia i doradztwo </a:t>
            </a:r>
            <a:b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dla przedsiębiorców sektora 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327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Wsparcie </a:t>
            </a:r>
            <a:r>
              <a:rPr lang="pl-PL" altLang="pl-PL" sz="1800" dirty="0">
                <a:latin typeface="Calibri" panose="020F0502020204030204" pitchFamily="34" charset="0"/>
              </a:rPr>
              <a:t>szkoleniowe lub doradcze powinno być realizowane co do zasady </a:t>
            </a:r>
            <a:r>
              <a:rPr lang="pl-PL" altLang="pl-PL" sz="1800" b="1" dirty="0">
                <a:latin typeface="Calibri" panose="020F0502020204030204" pitchFamily="34" charset="0"/>
              </a:rPr>
              <a:t>za pośrednictwem Bazy Usług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Rozwojowych (BUR)</a:t>
            </a:r>
            <a:r>
              <a:rPr lang="pl-PL" altLang="pl-PL" sz="1800" dirty="0" smtClean="0">
                <a:latin typeface="Calibri" panose="020F0502020204030204" pitchFamily="34" charset="0"/>
              </a:rPr>
              <a:t> </a:t>
            </a:r>
            <a:r>
              <a:rPr lang="pl-PL" altLang="pl-PL" sz="1800" dirty="0">
                <a:latin typeface="Calibri" panose="020F0502020204030204" pitchFamily="34" charset="0"/>
              </a:rPr>
              <a:t>przy zastosowaniu podejścia popytowego. </a:t>
            </a:r>
          </a:p>
          <a:p>
            <a:pPr marL="0" indent="0" algn="just">
              <a:buNone/>
            </a:pPr>
            <a:endParaRPr lang="pl-PL" altLang="pl-PL" sz="1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W </a:t>
            </a:r>
            <a:r>
              <a:rPr lang="pl-PL" altLang="pl-PL" sz="1800" dirty="0">
                <a:latin typeface="Calibri" panose="020F0502020204030204" pitchFamily="34" charset="0"/>
              </a:rPr>
              <a:t>przypadku, gdy w BUR nie są dostępne usługi w obszarach tematycznych wynikających z rekomendacji </a:t>
            </a:r>
            <a:r>
              <a:rPr lang="pl-PL" altLang="pl-PL" sz="1800" dirty="0" smtClean="0">
                <a:latin typeface="Calibri" panose="020F0502020204030204" pitchFamily="34" charset="0"/>
              </a:rPr>
              <a:t>SR, </a:t>
            </a:r>
            <a:r>
              <a:rPr lang="pl-PL" altLang="pl-PL" sz="1800" dirty="0">
                <a:latin typeface="Calibri" panose="020F0502020204030204" pitchFamily="34" charset="0"/>
              </a:rPr>
              <a:t>Wnioskodawca zamawia konkretną usługę przy wykorzystaniu funkcjonalności dostępnej w BUR lub w dalszej kolejności zleca jej wykonanie podmiotowi spełniającemu warunki w zakresie zapewnienia należytej jakości świadczenia usług, określone w § 7 ust. 2 rozporządzenia Ministra Rozwoju i Finansów z dnia 29 sierpnia 2017 r. w sprawie rejestru podmiotów świadczących usługi rozwojowe (Dz. U. z 2017 r. poz. 1678).</a:t>
            </a:r>
          </a:p>
        </p:txBody>
      </p:sp>
    </p:spTree>
    <p:extLst>
      <p:ext uri="{BB962C8B-B14F-4D97-AF65-F5344CB8AC3E}">
        <p14:creationId xmlns:p14="http://schemas.microsoft.com/office/powerpoint/2010/main" val="417641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6923" y="598937"/>
            <a:ext cx="6881202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Szkolenia i doradztwo </a:t>
            </a:r>
            <a:b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pl-PL" sz="3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dla przedsiębiorców sektora 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1285875" y="1576917"/>
            <a:ext cx="6572250" cy="33578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altLang="pl-PL" sz="1800" dirty="0" smtClean="0">
                <a:latin typeface="Calibri" panose="020F0502020204030204" pitchFamily="34" charset="0"/>
              </a:rPr>
              <a:t>Planowany </a:t>
            </a:r>
            <a:r>
              <a:rPr lang="pl-PL" altLang="pl-PL" sz="1800" dirty="0">
                <a:latin typeface="Calibri" panose="020F0502020204030204" pitchFamily="34" charset="0"/>
              </a:rPr>
              <a:t>termin ogłoszenia konkursu: </a:t>
            </a:r>
            <a:r>
              <a:rPr lang="pl-PL" altLang="pl-PL" sz="1800" b="1" dirty="0">
                <a:latin typeface="Calibri" panose="020F0502020204030204" pitchFamily="34" charset="0"/>
              </a:rPr>
              <a:t>marzec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2018</a:t>
            </a:r>
          </a:p>
          <a:p>
            <a:pPr marL="0" indent="0" algn="just">
              <a:buNone/>
            </a:pPr>
            <a:endParaRPr lang="pl-PL" altLang="pl-PL" sz="1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Nabór </a:t>
            </a:r>
            <a:r>
              <a:rPr lang="pl-PL" altLang="pl-PL" sz="1800" dirty="0">
                <a:latin typeface="Calibri" panose="020F0502020204030204" pitchFamily="34" charset="0"/>
              </a:rPr>
              <a:t>będzie prowadzony w rundach z określonym terminem składania wniosków dla każdej rundy. Kolejne rundy będą ogłaszane nie częściej niż co 6 miesięcy i nie rzadziej niż 1 raz w roku, </a:t>
            </a:r>
            <a:r>
              <a:rPr lang="pl-PL" altLang="pl-PL" sz="1800" b="1" dirty="0">
                <a:latin typeface="Calibri" panose="020F0502020204030204" pitchFamily="34" charset="0"/>
              </a:rPr>
              <a:t>pod warunkiem opracowania kolejnych rekomendacji przez SR</a:t>
            </a:r>
            <a:r>
              <a:rPr lang="pl-PL" altLang="pl-PL" sz="1800" dirty="0">
                <a:latin typeface="Calibri" panose="020F0502020204030204" pitchFamily="34" charset="0"/>
              </a:rPr>
              <a:t>, które będą umieszczane na stronie internetowej związanej z konkursem. </a:t>
            </a:r>
            <a:endParaRPr lang="pl-PL" altLang="pl-PL" sz="18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altLang="pl-PL" sz="1800" dirty="0" smtClean="0">
              <a:latin typeface="Calibri" panose="020F0502020204030204" pitchFamily="34" charset="0"/>
            </a:endParaRPr>
          </a:p>
          <a:p>
            <a:pPr algn="just"/>
            <a:r>
              <a:rPr lang="pl-PL" altLang="pl-PL" sz="1800" dirty="0" smtClean="0">
                <a:latin typeface="Calibri" panose="020F0502020204030204" pitchFamily="34" charset="0"/>
              </a:rPr>
              <a:t>Planowana alokacja dla sektora zdrowia i pomocy społecznej: ~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7,3 mln zł </a:t>
            </a:r>
          </a:p>
          <a:p>
            <a:pPr marL="0" indent="0" algn="just">
              <a:buNone/>
            </a:pPr>
            <a:endParaRPr lang="pl-PL" altLang="pl-PL" sz="1800" b="1" dirty="0" smtClean="0">
              <a:latin typeface="Calibri" panose="020F0502020204030204" pitchFamily="34" charset="0"/>
            </a:endParaRPr>
          </a:p>
          <a:p>
            <a:pPr algn="just"/>
            <a:r>
              <a:rPr lang="pl-PL" altLang="pl-PL" sz="1800" u="sng" dirty="0" smtClean="0">
                <a:latin typeface="Calibri" panose="020F0502020204030204" pitchFamily="34" charset="0"/>
              </a:rPr>
              <a:t>Wskaźnik produktu:</a:t>
            </a:r>
            <a:r>
              <a:rPr lang="pl-PL" altLang="pl-PL" sz="1800" dirty="0" smtClean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Planowana </a:t>
            </a:r>
            <a:r>
              <a:rPr lang="pl-PL" altLang="pl-PL" sz="1800" dirty="0">
                <a:latin typeface="Calibri" panose="020F0502020204030204" pitchFamily="34" charset="0"/>
              </a:rPr>
              <a:t>l</a:t>
            </a:r>
            <a:r>
              <a:rPr lang="pl-PL" altLang="pl-PL" sz="1800" dirty="0" smtClean="0">
                <a:latin typeface="Calibri" panose="020F0502020204030204" pitchFamily="34" charset="0"/>
              </a:rPr>
              <a:t>iczba pracowników objętych </a:t>
            </a:r>
            <a:r>
              <a:rPr lang="pl-PL" altLang="pl-PL" sz="1800" dirty="0">
                <a:latin typeface="Calibri" panose="020F0502020204030204" pitchFamily="34" charset="0"/>
              </a:rPr>
              <a:t>wsparciem szkoleniowym lub doradczym w zakresie rekomendowanym przez </a:t>
            </a:r>
            <a:r>
              <a:rPr lang="pl-PL" altLang="pl-PL" sz="1800" dirty="0" smtClean="0">
                <a:latin typeface="Calibri" panose="020F0502020204030204" pitchFamily="34" charset="0"/>
              </a:rPr>
              <a:t>SR </a:t>
            </a:r>
            <a:r>
              <a:rPr lang="pl-PL" altLang="pl-PL" sz="1800" dirty="0">
                <a:latin typeface="Calibri" panose="020F0502020204030204" pitchFamily="34" charset="0"/>
              </a:rPr>
              <a:t>zdrowia i pomocy społecznej :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730</a:t>
            </a:r>
            <a:endParaRPr lang="pl-PL" altLang="pl-PL" sz="1800" b="1" dirty="0">
              <a:latin typeface="Calibri" panose="020F0502020204030204" pitchFamily="34" charset="0"/>
            </a:endParaRPr>
          </a:p>
          <a:p>
            <a:pPr algn="just"/>
            <a:r>
              <a:rPr lang="pl-PL" altLang="pl-PL" sz="1800" u="sng" dirty="0">
                <a:latin typeface="Calibri" panose="020F0502020204030204" pitchFamily="34" charset="0"/>
              </a:rPr>
              <a:t>Wskaźnik rezultatu</a:t>
            </a:r>
            <a:r>
              <a:rPr lang="pl-PL" altLang="pl-PL" sz="1800" u="sng" dirty="0" smtClean="0">
                <a:latin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 Planowana liczba </a:t>
            </a:r>
            <a:r>
              <a:rPr lang="pl-PL" altLang="pl-PL" sz="1800" dirty="0">
                <a:latin typeface="Calibri" panose="020F0502020204030204" pitchFamily="34" charset="0"/>
              </a:rPr>
              <a:t>pracowników, </a:t>
            </a:r>
            <a:r>
              <a:rPr lang="pl-PL" altLang="pl-PL" sz="1800" dirty="0" smtClean="0">
                <a:latin typeface="Calibri" panose="020F0502020204030204" pitchFamily="34" charset="0"/>
              </a:rPr>
              <a:t>którzy </a:t>
            </a:r>
            <a:r>
              <a:rPr lang="pl-PL" altLang="pl-PL" sz="1800" dirty="0">
                <a:latin typeface="Calibri" panose="020F0502020204030204" pitchFamily="34" charset="0"/>
              </a:rPr>
              <a:t>podnieśli kompetencje w zakresie rekomendowanym przez </a:t>
            </a:r>
            <a:r>
              <a:rPr lang="pl-PL" altLang="pl-PL" sz="1800" dirty="0" smtClean="0">
                <a:latin typeface="Calibri" panose="020F0502020204030204" pitchFamily="34" charset="0"/>
              </a:rPr>
              <a:t>SR </a:t>
            </a:r>
            <a:r>
              <a:rPr lang="pl-PL" altLang="pl-PL" sz="1800" dirty="0">
                <a:latin typeface="Calibri" panose="020F0502020204030204" pitchFamily="34" charset="0"/>
              </a:rPr>
              <a:t>zdrowia i pomocy społecznej : </a:t>
            </a:r>
            <a:r>
              <a:rPr lang="pl-PL" altLang="pl-PL" sz="1800" b="1" dirty="0" smtClean="0">
                <a:latin typeface="Calibri" panose="020F0502020204030204" pitchFamily="34" charset="0"/>
              </a:rPr>
              <a:t>657</a:t>
            </a:r>
            <a:endParaRPr lang="pl-PL" altLang="pl-PL" sz="1800" b="1" dirty="0">
              <a:latin typeface="Calibri" panose="020F0502020204030204" pitchFamily="34" charset="0"/>
            </a:endParaRPr>
          </a:p>
          <a:p>
            <a:pPr marL="380985" indent="-380985" algn="just">
              <a:buFont typeface="Arial" panose="020B0604020202020204" pitchFamily="34" charset="0"/>
              <a:buAutoNum type="arabicPeriod"/>
            </a:pPr>
            <a:endParaRPr lang="pl-PL" altLang="pl-PL" sz="1667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0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zawartości 2"/>
          <p:cNvSpPr>
            <a:spLocks noGrp="1"/>
          </p:cNvSpPr>
          <p:nvPr>
            <p:ph idx="1"/>
          </p:nvPr>
        </p:nvSpPr>
        <p:spPr>
          <a:xfrm>
            <a:off x="1361282" y="926042"/>
            <a:ext cx="6572250" cy="3049323"/>
          </a:xfrm>
        </p:spPr>
        <p:txBody>
          <a:bodyPr/>
          <a:lstStyle/>
          <a:p>
            <a:pPr marL="0" indent="0">
              <a:buNone/>
              <a:defRPr/>
            </a:pPr>
            <a:endParaRPr lang="pl-PL" altLang="pl-PL" sz="3000" dirty="0"/>
          </a:p>
          <a:p>
            <a:pPr marL="0" indent="0" algn="ctr">
              <a:buNone/>
              <a:defRPr/>
            </a:pPr>
            <a:r>
              <a:rPr lang="pl-PL" altLang="pl-PL" sz="2400" dirty="0">
                <a:latin typeface="Calibri" panose="020F0502020204030204" pitchFamily="34" charset="0"/>
              </a:rPr>
              <a:t>Zapraszamy do kontaktu:</a:t>
            </a:r>
          </a:p>
          <a:p>
            <a:pPr marL="0" indent="0">
              <a:buNone/>
              <a:defRPr/>
            </a:pPr>
            <a:endParaRPr lang="pl-PL" alt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pl-PL" altLang="pl-PL" sz="2400" b="1" dirty="0"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www.biznesdlaedukacji.parp.gov.pl</a:t>
            </a:r>
            <a:endParaRPr lang="pl-PL" altLang="pl-PL" sz="2400" b="1" dirty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pl-PL" altLang="pl-PL" sz="2400" b="1" dirty="0"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rady@parp.gov.pl</a:t>
            </a:r>
            <a:r>
              <a:rPr lang="pl-PL" altLang="pl-PL" sz="2400" b="1" dirty="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  <a:defRPr/>
            </a:pPr>
            <a:endParaRPr lang="pl-PL" altLang="pl-PL" sz="2000" dirty="0"/>
          </a:p>
          <a:p>
            <a:pPr marL="0" indent="0" algn="ctr">
              <a:buNone/>
              <a:defRPr/>
            </a:pPr>
            <a:endParaRPr lang="pl-PL" altLang="pl-PL" sz="2000" dirty="0"/>
          </a:p>
        </p:txBody>
      </p:sp>
      <p:pic>
        <p:nvPicPr>
          <p:cNvPr id="45059" name="Obraz 1" descr="W:\Zespoly2016\DRK\Wewn\Wsp\1_POWER\2.RADY SEKTOROWE\Identyfikacja wizualna RS\Projekt\1. WERSJA OBOWIĄZUJĄCA\PARP_gotowe\Sektorowe Rady ds. Kompetencji\SRK_logo\SRK_logo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94" y="3806032"/>
            <a:ext cx="3984625" cy="15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66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506</Words>
  <Application>Microsoft Office PowerPoint</Application>
  <PresentationFormat>Pokaz na ekranie (16:10)</PresentationFormat>
  <Paragraphs>67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PT Sans</vt:lpstr>
      <vt:lpstr>Motyw pakietu Office</vt:lpstr>
      <vt:lpstr>Oferta badawczo-edukacyjna dla sektora zdrowia i pomocy społecznej</vt:lpstr>
      <vt:lpstr>Sektorowy Bilans Kapitału Ludzkiego</vt:lpstr>
      <vt:lpstr>Sektorowy BKL  - etapy badania</vt:lpstr>
      <vt:lpstr>Sektorowy BKL - etapy badania – badanie jakościowe</vt:lpstr>
      <vt:lpstr>Sektorowy BKL  - etapy badania – badanie ilościowe</vt:lpstr>
      <vt:lpstr>Szkolenia i doradztwo  dla przedsiębiorców sektora </vt:lpstr>
      <vt:lpstr>Szkolenia i doradztwo  dla przedsiębiorców sektora </vt:lpstr>
      <vt:lpstr>Szkolenia i doradztwo  dla przedsiębiorców sektora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</dc:creator>
  <cp:lastModifiedBy>Kamiński Rafał</cp:lastModifiedBy>
  <cp:revision>46</cp:revision>
  <dcterms:created xsi:type="dcterms:W3CDTF">2016-02-23T13:07:23Z</dcterms:created>
  <dcterms:modified xsi:type="dcterms:W3CDTF">2017-11-29T08:31:49Z</dcterms:modified>
</cp:coreProperties>
</file>